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4"/>
    <p:sldMasterId id="2147483852" r:id="rId5"/>
    <p:sldMasterId id="2147483951" r:id="rId6"/>
    <p:sldMasterId id="2147483931" r:id="rId7"/>
    <p:sldMasterId id="2147483971" r:id="rId8"/>
    <p:sldMasterId id="2147483849" r:id="rId9"/>
    <p:sldMasterId id="2147483939" r:id="rId10"/>
    <p:sldMasterId id="2147483980" r:id="rId11"/>
    <p:sldMasterId id="2147483914" r:id="rId12"/>
    <p:sldMasterId id="2147484014" r:id="rId13"/>
  </p:sldMasterIdLst>
  <p:notesMasterIdLst>
    <p:notesMasterId r:id="rId55"/>
  </p:notesMasterIdLst>
  <p:handoutMasterIdLst>
    <p:handoutMasterId r:id="rId56"/>
  </p:handoutMasterIdLst>
  <p:sldIdLst>
    <p:sldId id="862" r:id="rId14"/>
    <p:sldId id="962" r:id="rId15"/>
    <p:sldId id="952" r:id="rId16"/>
    <p:sldId id="854" r:id="rId17"/>
    <p:sldId id="843" r:id="rId18"/>
    <p:sldId id="974" r:id="rId19"/>
    <p:sldId id="855" r:id="rId20"/>
    <p:sldId id="955" r:id="rId21"/>
    <p:sldId id="856" r:id="rId22"/>
    <p:sldId id="975" r:id="rId23"/>
    <p:sldId id="4600" r:id="rId24"/>
    <p:sldId id="951" r:id="rId25"/>
    <p:sldId id="976" r:id="rId26"/>
    <p:sldId id="4573" r:id="rId27"/>
    <p:sldId id="887" r:id="rId28"/>
    <p:sldId id="970" r:id="rId29"/>
    <p:sldId id="841" r:id="rId30"/>
    <p:sldId id="971" r:id="rId31"/>
    <p:sldId id="953" r:id="rId32"/>
    <p:sldId id="888" r:id="rId33"/>
    <p:sldId id="965" r:id="rId34"/>
    <p:sldId id="963" r:id="rId35"/>
    <p:sldId id="964" r:id="rId36"/>
    <p:sldId id="966" r:id="rId37"/>
    <p:sldId id="972" r:id="rId38"/>
    <p:sldId id="958" r:id="rId39"/>
    <p:sldId id="954" r:id="rId40"/>
    <p:sldId id="956" r:id="rId41"/>
    <p:sldId id="960" r:id="rId42"/>
    <p:sldId id="961" r:id="rId43"/>
    <p:sldId id="851" r:id="rId44"/>
    <p:sldId id="959" r:id="rId45"/>
    <p:sldId id="892" r:id="rId46"/>
    <p:sldId id="866" r:id="rId47"/>
    <p:sldId id="4574" r:id="rId48"/>
    <p:sldId id="285" r:id="rId49"/>
    <p:sldId id="286" r:id="rId50"/>
    <p:sldId id="287" r:id="rId51"/>
    <p:sldId id="288" r:id="rId52"/>
    <p:sldId id="289" r:id="rId53"/>
    <p:sldId id="948" r:id="rId54"/>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111"/>
    <a:srgbClr val="A4A4A6"/>
    <a:srgbClr val="CE153F"/>
    <a:srgbClr val="003D7E"/>
    <a:srgbClr val="00457C"/>
    <a:srgbClr val="404040"/>
    <a:srgbClr val="00A3DB"/>
    <a:srgbClr val="70BF52"/>
    <a:srgbClr val="368791"/>
    <a:srgbClr val="729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4793"/>
  </p:normalViewPr>
  <p:slideViewPr>
    <p:cSldViewPr snapToGrid="0">
      <p:cViewPr varScale="1">
        <p:scale>
          <a:sx n="81" d="100"/>
          <a:sy n="81" d="100"/>
        </p:scale>
        <p:origin x="830" y="86"/>
      </p:cViewPr>
      <p:guideLst/>
    </p:cSldViewPr>
  </p:slideViewPr>
  <p:notesTextViewPr>
    <p:cViewPr>
      <p:scale>
        <a:sx n="1" d="1"/>
        <a:sy n="1" d="1"/>
      </p:scale>
      <p:origin x="0" y="0"/>
    </p:cViewPr>
  </p:notesTextViewPr>
  <p:sorterViewPr>
    <p:cViewPr>
      <p:scale>
        <a:sx n="42" d="100"/>
        <a:sy n="42" d="100"/>
      </p:scale>
      <p:origin x="0" y="0"/>
    </p:cViewPr>
  </p:sorterViewPr>
  <p:notesViewPr>
    <p:cSldViewPr snapToGrid="0">
      <p:cViewPr>
        <p:scale>
          <a:sx n="1" d="2"/>
          <a:sy n="1" d="2"/>
        </p:scale>
        <p:origin x="6548" y="2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3/18/2021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3/18/2021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24</a:t>
            </a:fld>
            <a:endParaRPr lang="en-US"/>
          </a:p>
        </p:txBody>
      </p:sp>
    </p:spTree>
    <p:extLst>
      <p:ext uri="{BB962C8B-B14F-4D97-AF65-F5344CB8AC3E}">
        <p14:creationId xmlns:p14="http://schemas.microsoft.com/office/powerpoint/2010/main" val="285007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36</a:t>
            </a:fld>
            <a:endParaRPr lang="en-US"/>
          </a:p>
        </p:txBody>
      </p:sp>
    </p:spTree>
    <p:extLst>
      <p:ext uri="{BB962C8B-B14F-4D97-AF65-F5344CB8AC3E}">
        <p14:creationId xmlns:p14="http://schemas.microsoft.com/office/powerpoint/2010/main" val="288155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37</a:t>
            </a:fld>
            <a:endParaRPr lang="en-US"/>
          </a:p>
        </p:txBody>
      </p:sp>
    </p:spTree>
    <p:extLst>
      <p:ext uri="{BB962C8B-B14F-4D97-AF65-F5344CB8AC3E}">
        <p14:creationId xmlns:p14="http://schemas.microsoft.com/office/powerpoint/2010/main" val="312170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b="0" u="none"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38</a:t>
            </a:fld>
            <a:endParaRPr lang="en-US"/>
          </a:p>
        </p:txBody>
      </p:sp>
    </p:spTree>
    <p:extLst>
      <p:ext uri="{BB962C8B-B14F-4D97-AF65-F5344CB8AC3E}">
        <p14:creationId xmlns:p14="http://schemas.microsoft.com/office/powerpoint/2010/main" val="122524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baseline="0"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39</a:t>
            </a:fld>
            <a:endParaRPr lang="en-US"/>
          </a:p>
        </p:txBody>
      </p:sp>
    </p:spTree>
    <p:extLst>
      <p:ext uri="{BB962C8B-B14F-4D97-AF65-F5344CB8AC3E}">
        <p14:creationId xmlns:p14="http://schemas.microsoft.com/office/powerpoint/2010/main" val="391416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b="1" u="sng"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40</a:t>
            </a:fld>
            <a:endParaRPr lang="en-US"/>
          </a:p>
        </p:txBody>
      </p:sp>
    </p:spTree>
    <p:extLst>
      <p:ext uri="{BB962C8B-B14F-4D97-AF65-F5344CB8AC3E}">
        <p14:creationId xmlns:p14="http://schemas.microsoft.com/office/powerpoint/2010/main" val="2586396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g"/><Relationship Id="rId1" Type="http://schemas.openxmlformats.org/officeDocument/2006/relationships/slideMaster" Target="../slideMasters/slideMaster6.xml"/><Relationship Id="rId4" Type="http://schemas.microsoft.com/office/2007/relationships/hdphoto" Target="../media/hdphoto3.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Master" Target="../slideMasters/slideMaster6.xml"/><Relationship Id="rId4" Type="http://schemas.microsoft.com/office/2007/relationships/hdphoto" Target="../media/hdphoto4.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g"/><Relationship Id="rId1" Type="http://schemas.openxmlformats.org/officeDocument/2006/relationships/slideMaster" Target="../slideMasters/slideMaster6.xml"/><Relationship Id="rId4" Type="http://schemas.microsoft.com/office/2007/relationships/hdphoto" Target="../media/hdphoto5.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Master" Target="../slideMasters/slideMaster6.xml"/><Relationship Id="rId4" Type="http://schemas.microsoft.com/office/2007/relationships/hdphoto" Target="../media/hdphoto7.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g"/><Relationship Id="rId1" Type="http://schemas.openxmlformats.org/officeDocument/2006/relationships/slideMaster" Target="../slideMasters/slideMaster6.xml"/><Relationship Id="rId4" Type="http://schemas.microsoft.com/office/2007/relationships/hdphoto" Target="../media/hdphoto9.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8" Type="http://schemas.openxmlformats.org/officeDocument/2006/relationships/hyperlink" Target="http://linkedin.com/company/rockwell-automation/" TargetMode="External"/><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hyperlink" Target="http://youtube.com/user/ROKAutomation/home" TargetMode="External"/><Relationship Id="rId2" Type="http://schemas.openxmlformats.org/officeDocument/2006/relationships/hyperlink" Target="http://rockwellautomation.com/rockwellautomation/news/blog/overview.page" TargetMode="External"/><Relationship Id="rId1" Type="http://schemas.openxmlformats.org/officeDocument/2006/relationships/slideMaster" Target="../slideMasters/slideMaster9.xml"/><Relationship Id="rId6" Type="http://schemas.openxmlformats.org/officeDocument/2006/relationships/hyperlink" Target="http://instagram.com/rokautomation" TargetMode="External"/><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hyperlink" Target="http://twitter.com/ROKAutomation" TargetMode="External"/><Relationship Id="rId4" Type="http://schemas.openxmlformats.org/officeDocument/2006/relationships/hyperlink" Target="http://facebook.com/ROKAutomation" TargetMode="External"/><Relationship Id="rId9" Type="http://schemas.openxmlformats.org/officeDocument/2006/relationships/image" Target="../media/image46.png"/><Relationship Id="rId1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3.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50.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hyperlink" Target="http://linkedin.com/company/rockwell-automation/" TargetMode="External"/><Relationship Id="rId14" Type="http://schemas.openxmlformats.org/officeDocument/2006/relationships/image" Target="../media/image54.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3.png"/><Relationship Id="rId2" Type="http://schemas.openxmlformats.org/officeDocument/2006/relationships/image" Target="../media/image3.jpg"/><Relationship Id="rId1" Type="http://schemas.openxmlformats.org/officeDocument/2006/relationships/slideMaster" Target="../slideMasters/slideMaster9.xml"/><Relationship Id="rId6" Type="http://schemas.openxmlformats.org/officeDocument/2006/relationships/image" Target="../media/image50.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hyperlink" Target="http://linkedin.com/company/rockwell-automation/" TargetMode="External"/><Relationship Id="rId14" Type="http://schemas.openxmlformats.org/officeDocument/2006/relationships/image" Target="../media/image5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15D69-AF6E-834C-9D21-0F9B361A569F}"/>
              </a:ext>
            </a:extLst>
          </p:cNvPr>
          <p:cNvPicPr>
            <a:picLocks noChangeAspect="1"/>
          </p:cNvPicPr>
          <p:nvPr userDrawn="1"/>
        </p:nvPicPr>
        <p:blipFill rotWithShape="1">
          <a:blip r:embed="rId2"/>
          <a:srcRect b="45333"/>
          <a:stretch/>
        </p:blipFill>
        <p:spPr>
          <a:xfrm>
            <a:off x="8187789" y="4469067"/>
            <a:ext cx="3375275" cy="651573"/>
          </a:xfrm>
          <a:prstGeom prst="rect">
            <a:avLst/>
          </a:prstGeom>
        </p:spPr>
      </p:pic>
      <p:sp>
        <p:nvSpPr>
          <p:cNvPr id="18" name="Title 17">
            <a:extLst>
              <a:ext uri="{FF2B5EF4-FFF2-40B4-BE49-F238E27FC236}">
                <a16:creationId xmlns:a16="http://schemas.microsoft.com/office/drawing/2014/main" id="{12F5F54E-08A5-6344-BFD1-276793D76961}"/>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id="{19E4EDB0-AABB-BE41-A3BE-D05669C6BF94}"/>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cxnSp>
        <p:nvCxnSpPr>
          <p:cNvPr id="10" name="Straight Connector 9">
            <a:extLst>
              <a:ext uri="{FF2B5EF4-FFF2-40B4-BE49-F238E27FC236}">
                <a16:creationId xmlns:a16="http://schemas.microsoft.com/office/drawing/2014/main" id="{ED2AB6AB-AF99-3F41-B8B8-4226608CA2A6}"/>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54915E0C-EC46-0048-832A-EDFB850AFD63}"/>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7" name="Picture 4" descr="ThinManager">
            <a:extLst>
              <a:ext uri="{FF2B5EF4-FFF2-40B4-BE49-F238E27FC236}">
                <a16:creationId xmlns:a16="http://schemas.microsoft.com/office/drawing/2014/main" id="{1D40BB69-833C-4B72-9CBF-218CBBA4A9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4767" y="5282868"/>
            <a:ext cx="3169640" cy="4912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8F653BA-76B2-4B5D-81C6-9A664869F45C}"/>
              </a:ext>
            </a:extLst>
          </p:cNvPr>
          <p:cNvSpPr txBox="1">
            <a:spLocks/>
          </p:cNvSpPr>
          <p:nvPr userDrawn="1"/>
        </p:nvSpPr>
        <p:spPr>
          <a:xfrm>
            <a:off x="8490917" y="5932136"/>
            <a:ext cx="3022903" cy="491294"/>
          </a:xfrm>
          <a:prstGeom prst="rect">
            <a:avLst/>
          </a:prstGeom>
        </p:spPr>
        <p:txBody>
          <a:bodyPr vert="horz" lIns="91440" tIns="45720" rIns="91440" bIns="45720" rtlCol="0" anchor="b">
            <a:noAutofit/>
          </a:bodyPr>
          <a:lstStyle>
            <a:lvl1pPr marL="0" indent="0" algn="r" rtl="0" eaLnBrk="1" fontAlgn="base" hangingPunct="1">
              <a:lnSpc>
                <a:spcPts val="4999"/>
              </a:lnSpc>
              <a:spcBef>
                <a:spcPct val="0"/>
              </a:spcBef>
              <a:spcAft>
                <a:spcPct val="0"/>
              </a:spcAft>
              <a:buFont typeface="Arial" panose="020B0604020202020204" pitchFamily="34" charset="0"/>
              <a:buNone/>
              <a:defRPr sz="4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algn="ctr" defTabSz="914400"/>
            <a:r>
              <a:rPr lang="en-US" sz="2400" kern="0" dirty="0">
                <a:solidFill>
                  <a:srgbClr val="CE153F"/>
                </a:solidFill>
                <a:latin typeface="Barlow" panose="00000500000000000000" pitchFamily="50" charset="0"/>
              </a:rPr>
              <a:t>2020 Roadshow</a:t>
            </a:r>
          </a:p>
        </p:txBody>
      </p:sp>
    </p:spTree>
    <p:extLst>
      <p:ext uri="{BB962C8B-B14F-4D97-AF65-F5344CB8AC3E}">
        <p14:creationId xmlns:p14="http://schemas.microsoft.com/office/powerpoint/2010/main" val="2406260312"/>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22AFD2B9-8029-9F4C-82C2-AE174E8F6AC9}"/>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56533265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36991"/>
            <a:ext cx="11239803" cy="775481"/>
            <a:chOff x="318094" y="2073982"/>
            <a:chExt cx="22482533" cy="1550961"/>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73982"/>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bg1"/>
                  </a:solidFill>
                  <a:latin typeface="Arial" panose="020B0604020202020204" pitchFamily="34" charset="0"/>
                  <a:cs typeface="Arial" panose="020B0604020202020204" pitchFamily="34" charset="0"/>
                </a:rPr>
                <a:t>Rockwell Automation </a:t>
              </a:r>
              <a:br>
                <a:rPr lang="en-US" sz="2999" kern="0" dirty="0">
                  <a:solidFill>
                    <a:schemeClr val="bg1"/>
                  </a:solidFill>
                  <a:latin typeface="Arial" panose="020B0604020202020204" pitchFamily="34" charset="0"/>
                  <a:cs typeface="Arial" panose="020B0604020202020204" pitchFamily="34" charset="0"/>
                </a:rPr>
              </a:br>
              <a:r>
                <a:rPr lang="en-US" sz="2999" b="1" kern="0" dirty="0">
                  <a:solidFill>
                    <a:schemeClr val="bg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123098"/>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bg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companies and their people be more productive.</a:t>
              </a:r>
              <a:endParaRPr lang="en-US" sz="1500" b="1" kern="0"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FISCAL 2018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bg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PRODUCTIVITY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INTELLECTUAL CAPITAL  &gt;  VALUE CREATION</a:t>
            </a:r>
          </a:p>
        </p:txBody>
      </p:sp>
    </p:spTree>
    <p:extLst>
      <p:ext uri="{BB962C8B-B14F-4D97-AF65-F5344CB8AC3E}">
        <p14:creationId xmlns:p14="http://schemas.microsoft.com/office/powerpoint/2010/main" val="193092020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51" name="Text Placeholder 6">
            <a:extLst>
              <a:ext uri="{FF2B5EF4-FFF2-40B4-BE49-F238E27FC236}">
                <a16:creationId xmlns:a16="http://schemas.microsoft.com/office/drawing/2014/main" id="{03FB8910-F12D-7B4D-9EB0-D87022FAFD1C}"/>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2" name="Text Placeholder 6">
            <a:extLst>
              <a:ext uri="{FF2B5EF4-FFF2-40B4-BE49-F238E27FC236}">
                <a16:creationId xmlns:a16="http://schemas.microsoft.com/office/drawing/2014/main" id="{921B9D5D-3C5C-AB4D-8F6B-61A3C851EFD6}"/>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3" name="Text Placeholder 6">
            <a:extLst>
              <a:ext uri="{FF2B5EF4-FFF2-40B4-BE49-F238E27FC236}">
                <a16:creationId xmlns:a16="http://schemas.microsoft.com/office/drawing/2014/main" id="{6610CC00-AB18-F144-929E-B94970969C02}"/>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4" name="Text Placeholder 6">
            <a:extLst>
              <a:ext uri="{FF2B5EF4-FFF2-40B4-BE49-F238E27FC236}">
                <a16:creationId xmlns:a16="http://schemas.microsoft.com/office/drawing/2014/main" id="{62F82926-F584-954B-82F8-773319D84020}"/>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5" name="Text Placeholder 6">
            <a:extLst>
              <a:ext uri="{FF2B5EF4-FFF2-40B4-BE49-F238E27FC236}">
                <a16:creationId xmlns:a16="http://schemas.microsoft.com/office/drawing/2014/main" id="{4A2B5FF0-4BBA-FF4C-A8B5-5D557D9368A9}"/>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6" name="Text Placeholder 6">
            <a:extLst>
              <a:ext uri="{FF2B5EF4-FFF2-40B4-BE49-F238E27FC236}">
                <a16:creationId xmlns:a16="http://schemas.microsoft.com/office/drawing/2014/main" id="{73723294-BA81-BC45-83A8-DA904EDA2087}"/>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7" name="Text Placeholder 6">
            <a:extLst>
              <a:ext uri="{FF2B5EF4-FFF2-40B4-BE49-F238E27FC236}">
                <a16:creationId xmlns:a16="http://schemas.microsoft.com/office/drawing/2014/main" id="{00965B19-A447-A041-A90C-AE00DE0B4BF7}"/>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8" name="Text Placeholder 6">
            <a:extLst>
              <a:ext uri="{FF2B5EF4-FFF2-40B4-BE49-F238E27FC236}">
                <a16:creationId xmlns:a16="http://schemas.microsoft.com/office/drawing/2014/main" id="{1DDB9D4F-A1F7-B642-A941-A42721DD43A4}"/>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9" name="Text Placeholder 2">
            <a:extLst>
              <a:ext uri="{FF2B5EF4-FFF2-40B4-BE49-F238E27FC236}">
                <a16:creationId xmlns:a16="http://schemas.microsoft.com/office/drawing/2014/main" id="{37F417C1-B8BA-FC4F-A5D9-A5077EAC5C0F}"/>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60" name="Text Placeholder 2">
            <a:extLst>
              <a:ext uri="{FF2B5EF4-FFF2-40B4-BE49-F238E27FC236}">
                <a16:creationId xmlns:a16="http://schemas.microsoft.com/office/drawing/2014/main" id="{3DEC7986-5C20-1843-B630-9E23B6172D5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61" name="Text Placeholder 2">
            <a:extLst>
              <a:ext uri="{FF2B5EF4-FFF2-40B4-BE49-F238E27FC236}">
                <a16:creationId xmlns:a16="http://schemas.microsoft.com/office/drawing/2014/main" id="{90A6B3F5-0287-0843-8235-8BEF7AB939C7}"/>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62" name="Text Placeholder 2">
            <a:extLst>
              <a:ext uri="{FF2B5EF4-FFF2-40B4-BE49-F238E27FC236}">
                <a16:creationId xmlns:a16="http://schemas.microsoft.com/office/drawing/2014/main" id="{3DEC67EC-7494-3A49-A919-9A1C8B1C023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63" name="Text Placeholder 2">
            <a:extLst>
              <a:ext uri="{FF2B5EF4-FFF2-40B4-BE49-F238E27FC236}">
                <a16:creationId xmlns:a16="http://schemas.microsoft.com/office/drawing/2014/main" id="{EC835171-9C16-3741-9EF6-9CC6FC2AB9A9}"/>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64" name="Text Placeholder 2">
            <a:extLst>
              <a:ext uri="{FF2B5EF4-FFF2-40B4-BE49-F238E27FC236}">
                <a16:creationId xmlns:a16="http://schemas.microsoft.com/office/drawing/2014/main" id="{5FFA2F47-365D-444E-918D-C731E2D9ED7F}"/>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65" name="Text Placeholder 2">
            <a:extLst>
              <a:ext uri="{FF2B5EF4-FFF2-40B4-BE49-F238E27FC236}">
                <a16:creationId xmlns:a16="http://schemas.microsoft.com/office/drawing/2014/main" id="{4E14B81F-A6C6-6147-841B-B0037DC80000}"/>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66" name="Text Placeholder 2">
            <a:extLst>
              <a:ext uri="{FF2B5EF4-FFF2-40B4-BE49-F238E27FC236}">
                <a16:creationId xmlns:a16="http://schemas.microsoft.com/office/drawing/2014/main" id="{DC89A90D-B3E7-774A-97BF-35ABABBEFDA1}"/>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1C6705-8D76-1C46-AC34-7F86734CC8C7}"/>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bg1"/>
                </a:solidFill>
              </a:rPr>
              <a:t>Agenda</a:t>
            </a:r>
          </a:p>
        </p:txBody>
      </p:sp>
      <p:sp>
        <p:nvSpPr>
          <p:cNvPr id="20" name="Text Placeholder 6">
            <a:extLst>
              <a:ext uri="{FF2B5EF4-FFF2-40B4-BE49-F238E27FC236}">
                <a16:creationId xmlns:a16="http://schemas.microsoft.com/office/drawing/2014/main" id="{47F2BBBE-1C6D-E84D-9747-D95BA8FEEB29}"/>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5CFDC872-5889-304E-901E-C53412AD9CF5}"/>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6">
            <a:extLst>
              <a:ext uri="{FF2B5EF4-FFF2-40B4-BE49-F238E27FC236}">
                <a16:creationId xmlns:a16="http://schemas.microsoft.com/office/drawing/2014/main" id="{400BB870-1ABF-E746-AA6A-6602B2CD5F47}"/>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9" name="Text Placeholder 6">
            <a:extLst>
              <a:ext uri="{FF2B5EF4-FFF2-40B4-BE49-F238E27FC236}">
                <a16:creationId xmlns:a16="http://schemas.microsoft.com/office/drawing/2014/main" id="{7DEA1251-24F7-4C4A-8350-1AF74BDF0C8B}"/>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2" name="Text Placeholder 6">
            <a:extLst>
              <a:ext uri="{FF2B5EF4-FFF2-40B4-BE49-F238E27FC236}">
                <a16:creationId xmlns:a16="http://schemas.microsoft.com/office/drawing/2014/main" id="{78A61015-D914-044B-AC62-132B3CE8D22C}"/>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3" name="Text Placeholder 6">
            <a:extLst>
              <a:ext uri="{FF2B5EF4-FFF2-40B4-BE49-F238E27FC236}">
                <a16:creationId xmlns:a16="http://schemas.microsoft.com/office/drawing/2014/main" id="{CA35940D-7E38-BC42-918B-D9B132F659A2}"/>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4" name="Text Placeholder 6">
            <a:extLst>
              <a:ext uri="{FF2B5EF4-FFF2-40B4-BE49-F238E27FC236}">
                <a16:creationId xmlns:a16="http://schemas.microsoft.com/office/drawing/2014/main" id="{E64230CD-FC9B-3D41-BA70-CCCBDCABC691}"/>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5" name="Text Placeholder 6">
            <a:extLst>
              <a:ext uri="{FF2B5EF4-FFF2-40B4-BE49-F238E27FC236}">
                <a16:creationId xmlns:a16="http://schemas.microsoft.com/office/drawing/2014/main" id="{3217A669-BCC5-0441-8235-A6C5A58B5971}"/>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6" name="Text Placeholder 2">
            <a:extLst>
              <a:ext uri="{FF2B5EF4-FFF2-40B4-BE49-F238E27FC236}">
                <a16:creationId xmlns:a16="http://schemas.microsoft.com/office/drawing/2014/main" id="{3D0FB2F5-916F-2C49-A612-38C1F129EFEE}"/>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37" name="Text Placeholder 2">
            <a:extLst>
              <a:ext uri="{FF2B5EF4-FFF2-40B4-BE49-F238E27FC236}">
                <a16:creationId xmlns:a16="http://schemas.microsoft.com/office/drawing/2014/main" id="{B699D0DA-CA7E-AA4D-8B62-647A476EF21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8" name="Text Placeholder 2">
            <a:extLst>
              <a:ext uri="{FF2B5EF4-FFF2-40B4-BE49-F238E27FC236}">
                <a16:creationId xmlns:a16="http://schemas.microsoft.com/office/drawing/2014/main" id="{B0EA4CA1-13AC-214D-A61E-A31D340DC6AA}"/>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9" name="Text Placeholder 2">
            <a:extLst>
              <a:ext uri="{FF2B5EF4-FFF2-40B4-BE49-F238E27FC236}">
                <a16:creationId xmlns:a16="http://schemas.microsoft.com/office/drawing/2014/main" id="{345839CC-56AD-FB48-B065-A01A6A8571B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40" name="Text Placeholder 2">
            <a:extLst>
              <a:ext uri="{FF2B5EF4-FFF2-40B4-BE49-F238E27FC236}">
                <a16:creationId xmlns:a16="http://schemas.microsoft.com/office/drawing/2014/main" id="{F4871D73-E10F-5643-A0F9-619C7ABEF7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41" name="Text Placeholder 2">
            <a:extLst>
              <a:ext uri="{FF2B5EF4-FFF2-40B4-BE49-F238E27FC236}">
                <a16:creationId xmlns:a16="http://schemas.microsoft.com/office/drawing/2014/main" id="{63FC560B-1E33-3C45-9357-002FB9FE93BA}"/>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42" name="Text Placeholder 2">
            <a:extLst>
              <a:ext uri="{FF2B5EF4-FFF2-40B4-BE49-F238E27FC236}">
                <a16:creationId xmlns:a16="http://schemas.microsoft.com/office/drawing/2014/main" id="{01A9637F-E26E-3645-8FED-7D489448F18B}"/>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43" name="Text Placeholder 2">
            <a:extLst>
              <a:ext uri="{FF2B5EF4-FFF2-40B4-BE49-F238E27FC236}">
                <a16:creationId xmlns:a16="http://schemas.microsoft.com/office/drawing/2014/main" id="{DA15B26B-05ED-CA44-BF7F-0CF47A13C06A}"/>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19934790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22AFD2B9-8029-9F4C-82C2-AE174E8F6AC9}"/>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09345635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ECE992DE-66C7-7048-AD35-D486379B7FD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5DED7CC8-ADD9-3944-B570-711B2B87086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73B9581E-70FC-444A-B4C5-856FFF797835}"/>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7287430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6" name="Text Placeholder 3">
            <a:extLst>
              <a:ext uri="{FF2B5EF4-FFF2-40B4-BE49-F238E27FC236}">
                <a16:creationId xmlns:a16="http://schemas.microsoft.com/office/drawing/2014/main" id="{BBF087D9-A80B-DF42-9349-9F6FAB8C966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95124-6FB7-2947-97DE-095C617F59E0}"/>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8597417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9" name="Text Placeholder 3">
            <a:extLst>
              <a:ext uri="{FF2B5EF4-FFF2-40B4-BE49-F238E27FC236}">
                <a16:creationId xmlns:a16="http://schemas.microsoft.com/office/drawing/2014/main" id="{DCFB99D2-B83B-5D4D-A8E5-3EFF65D6697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8FEB5888-F321-9147-A414-3255540B7B1F}"/>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89198479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3">
            <a:extLst>
              <a:ext uri="{FF2B5EF4-FFF2-40B4-BE49-F238E27FC236}">
                <a16:creationId xmlns:a16="http://schemas.microsoft.com/office/drawing/2014/main" id="{64B8D987-9F1B-EA45-AD74-FCFE6A2B4771}"/>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E572036-C39F-1346-8AEF-15831BF32282}"/>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1228407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7">
            <a:extLst>
              <a:ext uri="{FF2B5EF4-FFF2-40B4-BE49-F238E27FC236}">
                <a16:creationId xmlns:a16="http://schemas.microsoft.com/office/drawing/2014/main" id="{7ED19046-5E10-A442-9B28-7399ADCE458B}"/>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bg1"/>
                </a:solidFill>
              </a:defRPr>
            </a:lvl1pPr>
          </a:lstStyle>
          <a:p>
            <a:r>
              <a:rPr lang="en-US" dirty="0"/>
              <a:t>Click to edit master </a:t>
            </a:r>
            <a:br>
              <a:rPr lang="en-US" dirty="0"/>
            </a:br>
            <a:r>
              <a:rPr lang="en-US" dirty="0"/>
              <a:t>title in sentence case</a:t>
            </a:r>
          </a:p>
        </p:txBody>
      </p:sp>
      <p:cxnSp>
        <p:nvCxnSpPr>
          <p:cNvPr id="15" name="Straight Connector 14">
            <a:extLst>
              <a:ext uri="{FF2B5EF4-FFF2-40B4-BE49-F238E27FC236}">
                <a16:creationId xmlns:a16="http://schemas.microsoft.com/office/drawing/2014/main" id="{6C230403-81D1-0F47-B670-FF52061935FB}"/>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7E6F65CA-5AAA-634B-8981-678037D230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87789" y="4497269"/>
            <a:ext cx="2976794" cy="685843"/>
          </a:xfrm>
          <a:prstGeom prst="rect">
            <a:avLst/>
          </a:prstGeom>
        </p:spPr>
      </p:pic>
      <p:sp>
        <p:nvSpPr>
          <p:cNvPr id="6" name="Text Placeholder 11">
            <a:extLst>
              <a:ext uri="{FF2B5EF4-FFF2-40B4-BE49-F238E27FC236}">
                <a16:creationId xmlns:a16="http://schemas.microsoft.com/office/drawing/2014/main" id="{7F4AA285-70FE-2A42-888B-D8130D621EF8}"/>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spTree>
    <p:extLst>
      <p:ext uri="{BB962C8B-B14F-4D97-AF65-F5344CB8AC3E}">
        <p14:creationId xmlns:p14="http://schemas.microsoft.com/office/powerpoint/2010/main" val="57840925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7FF84CA2-4435-3146-9171-23AD81953E51}"/>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884C353E-F578-3646-BADA-428805946AD7}"/>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2749503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13" name="Text Placeholder 3">
            <a:extLst>
              <a:ext uri="{FF2B5EF4-FFF2-40B4-BE49-F238E27FC236}">
                <a16:creationId xmlns:a16="http://schemas.microsoft.com/office/drawing/2014/main" id="{D2227496-6068-A144-899B-B01D04C84D5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1E969A81-8711-234B-9F9D-C498F5612738}"/>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5FF84E7-8F45-A041-87BA-A4CE5A8AACA3}"/>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23330946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7" name="Title 1">
            <a:extLst>
              <a:ext uri="{FF2B5EF4-FFF2-40B4-BE49-F238E27FC236}">
                <a16:creationId xmlns:a16="http://schemas.microsoft.com/office/drawing/2014/main" id="{1BECBFEC-9831-A041-8BE4-EBBDEB2B2BD3}"/>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11" name="Text Placeholder 6">
            <a:extLst>
              <a:ext uri="{FF2B5EF4-FFF2-40B4-BE49-F238E27FC236}">
                <a16:creationId xmlns:a16="http://schemas.microsoft.com/office/drawing/2014/main" id="{1329D30E-C940-BB44-B2A5-11CF3F285850}"/>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6" name="Straight Connector 5">
            <a:extLst>
              <a:ext uri="{FF2B5EF4-FFF2-40B4-BE49-F238E27FC236}">
                <a16:creationId xmlns:a16="http://schemas.microsoft.com/office/drawing/2014/main" id="{F08D8F8E-AE1E-0049-A050-99082B64C36F}"/>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51870346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9" name="Text Placeholder 6">
            <a:extLst>
              <a:ext uri="{FF2B5EF4-FFF2-40B4-BE49-F238E27FC236}">
                <a16:creationId xmlns:a16="http://schemas.microsoft.com/office/drawing/2014/main" id="{F98307C1-27A1-CE4D-BFA3-EF2E968A379B}"/>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1" name="Text Placeholder 6">
            <a:extLst>
              <a:ext uri="{FF2B5EF4-FFF2-40B4-BE49-F238E27FC236}">
                <a16:creationId xmlns:a16="http://schemas.microsoft.com/office/drawing/2014/main" id="{BC7E44E7-1E2E-194F-B219-432CEC79C13B}"/>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2" name="Text Placeholder 6">
            <a:extLst>
              <a:ext uri="{FF2B5EF4-FFF2-40B4-BE49-F238E27FC236}">
                <a16:creationId xmlns:a16="http://schemas.microsoft.com/office/drawing/2014/main" id="{12A3E805-C780-D142-BA0F-633D89CE82F4}"/>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64" name="Text Placeholder 6">
            <a:extLst>
              <a:ext uri="{FF2B5EF4-FFF2-40B4-BE49-F238E27FC236}">
                <a16:creationId xmlns:a16="http://schemas.microsoft.com/office/drawing/2014/main" id="{F0E1E61F-1F5F-5541-B98A-8133C915B76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65" name="Text Placeholder 6">
            <a:extLst>
              <a:ext uri="{FF2B5EF4-FFF2-40B4-BE49-F238E27FC236}">
                <a16:creationId xmlns:a16="http://schemas.microsoft.com/office/drawing/2014/main" id="{9258A81B-AF7A-EE4B-A036-2E578E9F91B3}"/>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66" name="Text Placeholder 6">
            <a:extLst>
              <a:ext uri="{FF2B5EF4-FFF2-40B4-BE49-F238E27FC236}">
                <a16:creationId xmlns:a16="http://schemas.microsoft.com/office/drawing/2014/main" id="{8D5F6C5F-132C-BB46-B6CB-AD1C62329DC3}"/>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50" name="Text Placeholder 6">
            <a:extLst>
              <a:ext uri="{FF2B5EF4-FFF2-40B4-BE49-F238E27FC236}">
                <a16:creationId xmlns:a16="http://schemas.microsoft.com/office/drawing/2014/main" id="{821451BB-ACFD-DB40-B39A-1EC28147F62D}"/>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1" name="Picture Placeholder 30">
            <a:extLst>
              <a:ext uri="{FF2B5EF4-FFF2-40B4-BE49-F238E27FC236}">
                <a16:creationId xmlns:a16="http://schemas.microsoft.com/office/drawing/2014/main" id="{6EA815BE-8773-9C42-B557-02AF66E2124D}"/>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7740070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ctagon Callou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
        <p:nvSpPr>
          <p:cNvPr id="14" name="Picture Placeholder 8">
            <a:extLst>
              <a:ext uri="{FF2B5EF4-FFF2-40B4-BE49-F238E27FC236}">
                <a16:creationId xmlns:a16="http://schemas.microsoft.com/office/drawing/2014/main" id="{F693DC93-651D-9246-8D01-0A591E3C5CF0}"/>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78838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0975187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15D69-AF6E-834C-9D21-0F9B361A569F}"/>
              </a:ext>
            </a:extLst>
          </p:cNvPr>
          <p:cNvPicPr>
            <a:picLocks noChangeAspect="1"/>
          </p:cNvPicPr>
          <p:nvPr userDrawn="1"/>
        </p:nvPicPr>
        <p:blipFill rotWithShape="1">
          <a:blip r:embed="rId2"/>
          <a:srcRect b="45333"/>
          <a:stretch/>
        </p:blipFill>
        <p:spPr>
          <a:xfrm>
            <a:off x="8187789" y="4469067"/>
            <a:ext cx="3375275" cy="651573"/>
          </a:xfrm>
          <a:prstGeom prst="rect">
            <a:avLst/>
          </a:prstGeom>
        </p:spPr>
      </p:pic>
      <p:sp>
        <p:nvSpPr>
          <p:cNvPr id="18" name="Title 17">
            <a:extLst>
              <a:ext uri="{FF2B5EF4-FFF2-40B4-BE49-F238E27FC236}">
                <a16:creationId xmlns:a16="http://schemas.microsoft.com/office/drawing/2014/main" id="{12F5F54E-08A5-6344-BFD1-276793D76961}"/>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id="{19E4EDB0-AABB-BE41-A3BE-D05669C6BF94}"/>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cxnSp>
        <p:nvCxnSpPr>
          <p:cNvPr id="10" name="Straight Connector 9">
            <a:extLst>
              <a:ext uri="{FF2B5EF4-FFF2-40B4-BE49-F238E27FC236}">
                <a16:creationId xmlns:a16="http://schemas.microsoft.com/office/drawing/2014/main" id="{ED2AB6AB-AF99-3F41-B8B8-4226608CA2A6}"/>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54915E0C-EC46-0048-832A-EDFB850AFD63}"/>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7" name="Picture 4" descr="ThinManager">
            <a:extLst>
              <a:ext uri="{FF2B5EF4-FFF2-40B4-BE49-F238E27FC236}">
                <a16:creationId xmlns:a16="http://schemas.microsoft.com/office/drawing/2014/main" id="{1D40BB69-833C-4B72-9CBF-218CBBA4A9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4767" y="5282868"/>
            <a:ext cx="3169640" cy="49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36605"/>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enda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1C6705-8D76-1C46-AC34-7F86734CC8C7}"/>
              </a:ext>
            </a:extLst>
          </p:cNvPr>
          <p:cNvSpPr/>
          <p:nvPr/>
        </p:nvSpPr>
        <p:spPr>
          <a:xfrm>
            <a:off x="1329366" y="1350135"/>
            <a:ext cx="1958886" cy="553870"/>
          </a:xfrm>
          <a:prstGeom prst="rect">
            <a:avLst/>
          </a:prstGeom>
        </p:spPr>
        <p:txBody>
          <a:bodyPr wrap="square">
            <a:spAutoFit/>
          </a:bodyPr>
          <a:lstStyle/>
          <a:p>
            <a:pPr defTabSz="457109"/>
            <a:r>
              <a:rPr lang="en-US" sz="2999" b="1" dirty="0">
                <a:solidFill>
                  <a:schemeClr val="bg1"/>
                </a:solidFill>
              </a:rPr>
              <a:t>Agenda</a:t>
            </a:r>
          </a:p>
        </p:txBody>
      </p:sp>
      <p:sp>
        <p:nvSpPr>
          <p:cNvPr id="20" name="Text Placeholder 6">
            <a:extLst>
              <a:ext uri="{FF2B5EF4-FFF2-40B4-BE49-F238E27FC236}">
                <a16:creationId xmlns:a16="http://schemas.microsoft.com/office/drawing/2014/main" id="{47F2BBBE-1C6D-E84D-9747-D95BA8FEEB29}"/>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5CFDC872-5889-304E-901E-C53412AD9CF5}"/>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6">
            <a:extLst>
              <a:ext uri="{FF2B5EF4-FFF2-40B4-BE49-F238E27FC236}">
                <a16:creationId xmlns:a16="http://schemas.microsoft.com/office/drawing/2014/main" id="{400BB870-1ABF-E746-AA6A-6602B2CD5F47}"/>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9" name="Text Placeholder 6">
            <a:extLst>
              <a:ext uri="{FF2B5EF4-FFF2-40B4-BE49-F238E27FC236}">
                <a16:creationId xmlns:a16="http://schemas.microsoft.com/office/drawing/2014/main" id="{7DEA1251-24F7-4C4A-8350-1AF74BDF0C8B}"/>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2" name="Text Placeholder 6">
            <a:extLst>
              <a:ext uri="{FF2B5EF4-FFF2-40B4-BE49-F238E27FC236}">
                <a16:creationId xmlns:a16="http://schemas.microsoft.com/office/drawing/2014/main" id="{78A61015-D914-044B-AC62-132B3CE8D22C}"/>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3" name="Text Placeholder 6">
            <a:extLst>
              <a:ext uri="{FF2B5EF4-FFF2-40B4-BE49-F238E27FC236}">
                <a16:creationId xmlns:a16="http://schemas.microsoft.com/office/drawing/2014/main" id="{CA35940D-7E38-BC42-918B-D9B132F659A2}"/>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4" name="Text Placeholder 6">
            <a:extLst>
              <a:ext uri="{FF2B5EF4-FFF2-40B4-BE49-F238E27FC236}">
                <a16:creationId xmlns:a16="http://schemas.microsoft.com/office/drawing/2014/main" id="{E64230CD-FC9B-3D41-BA70-CCCBDCABC691}"/>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5" name="Text Placeholder 6">
            <a:extLst>
              <a:ext uri="{FF2B5EF4-FFF2-40B4-BE49-F238E27FC236}">
                <a16:creationId xmlns:a16="http://schemas.microsoft.com/office/drawing/2014/main" id="{3217A669-BCC5-0441-8235-A6C5A58B5971}"/>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6" name="Text Placeholder 2">
            <a:extLst>
              <a:ext uri="{FF2B5EF4-FFF2-40B4-BE49-F238E27FC236}">
                <a16:creationId xmlns:a16="http://schemas.microsoft.com/office/drawing/2014/main" id="{3D0FB2F5-916F-2C49-A612-38C1F129EFEE}"/>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37" name="Text Placeholder 2">
            <a:extLst>
              <a:ext uri="{FF2B5EF4-FFF2-40B4-BE49-F238E27FC236}">
                <a16:creationId xmlns:a16="http://schemas.microsoft.com/office/drawing/2014/main" id="{B699D0DA-CA7E-AA4D-8B62-647A476EF21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8" name="Text Placeholder 2">
            <a:extLst>
              <a:ext uri="{FF2B5EF4-FFF2-40B4-BE49-F238E27FC236}">
                <a16:creationId xmlns:a16="http://schemas.microsoft.com/office/drawing/2014/main" id="{B0EA4CA1-13AC-214D-A61E-A31D340DC6AA}"/>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9" name="Text Placeholder 2">
            <a:extLst>
              <a:ext uri="{FF2B5EF4-FFF2-40B4-BE49-F238E27FC236}">
                <a16:creationId xmlns:a16="http://schemas.microsoft.com/office/drawing/2014/main" id="{345839CC-56AD-FB48-B065-A01A6A8571B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40" name="Text Placeholder 2">
            <a:extLst>
              <a:ext uri="{FF2B5EF4-FFF2-40B4-BE49-F238E27FC236}">
                <a16:creationId xmlns:a16="http://schemas.microsoft.com/office/drawing/2014/main" id="{F4871D73-E10F-5643-A0F9-619C7ABEF7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41" name="Text Placeholder 2">
            <a:extLst>
              <a:ext uri="{FF2B5EF4-FFF2-40B4-BE49-F238E27FC236}">
                <a16:creationId xmlns:a16="http://schemas.microsoft.com/office/drawing/2014/main" id="{63FC560B-1E33-3C45-9357-002FB9FE93BA}"/>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42" name="Text Placeholder 2">
            <a:extLst>
              <a:ext uri="{FF2B5EF4-FFF2-40B4-BE49-F238E27FC236}">
                <a16:creationId xmlns:a16="http://schemas.microsoft.com/office/drawing/2014/main" id="{01A9637F-E26E-3645-8FED-7D489448F18B}"/>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43" name="Text Placeholder 2">
            <a:extLst>
              <a:ext uri="{FF2B5EF4-FFF2-40B4-BE49-F238E27FC236}">
                <a16:creationId xmlns:a16="http://schemas.microsoft.com/office/drawing/2014/main" id="{DA15B26B-05ED-CA44-BF7F-0CF47A13C06A}"/>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32441811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 Column 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C4DF49-B1C4-2A40-9E69-F4F5FE0EC81B}"/>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9" name="Text Placeholder 6">
            <a:extLst>
              <a:ext uri="{FF2B5EF4-FFF2-40B4-BE49-F238E27FC236}">
                <a16:creationId xmlns:a16="http://schemas.microsoft.com/office/drawing/2014/main" id="{A401945A-2C65-FA4D-9C48-9ECE79F2D0DD}"/>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ext Placeholder 2">
            <a:extLst>
              <a:ext uri="{FF2B5EF4-FFF2-40B4-BE49-F238E27FC236}">
                <a16:creationId xmlns:a16="http://schemas.microsoft.com/office/drawing/2014/main" id="{793F8A9B-CD25-A04B-9D54-41AE23CF3B32}"/>
              </a:ext>
            </a:extLst>
          </p:cNvPr>
          <p:cNvSpPr>
            <a:spLocks noGrp="1"/>
          </p:cNvSpPr>
          <p:nvPr>
            <p:ph type="body" sz="quarter" idx="16"/>
          </p:nvPr>
        </p:nvSpPr>
        <p:spPr>
          <a:xfrm>
            <a:off x="381000" y="1392865"/>
            <a:ext cx="11428510" cy="1641475"/>
          </a:xfrm>
          <a:prstGeom prst="rect">
            <a:avLst/>
          </a:prstGeom>
        </p:spPr>
        <p:txBody>
          <a:bodyPr>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330161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6" name="Straight Connector 5"/>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10" name="Title 1"/>
          <p:cNvSpPr>
            <a:spLocks noGrp="1"/>
          </p:cNvSpPr>
          <p:nvPr>
            <p:ph type="title" hasCustomPrompt="1"/>
          </p:nvPr>
        </p:nvSpPr>
        <p:spPr>
          <a:xfrm>
            <a:off x="190500" y="152400"/>
            <a:ext cx="11811000" cy="944881"/>
          </a:xfrm>
        </p:spPr>
        <p:txBody>
          <a:bodyPr/>
          <a:lstStyle>
            <a:lvl1pPr>
              <a:lnSpc>
                <a:spcPct val="100000"/>
              </a:lnSpc>
              <a:defRPr sz="2800"/>
            </a:lvl1pPr>
          </a:lstStyle>
          <a:p>
            <a:r>
              <a:rPr lang="en-US" dirty="0"/>
              <a:t>Click to Add Title</a:t>
            </a:r>
          </a:p>
        </p:txBody>
      </p:sp>
      <p:sp>
        <p:nvSpPr>
          <p:cNvPr id="5" name="Content Placeholder 6"/>
          <p:cNvSpPr>
            <a:spLocks noGrp="1"/>
          </p:cNvSpPr>
          <p:nvPr>
            <p:ph sz="quarter" idx="14"/>
          </p:nvPr>
        </p:nvSpPr>
        <p:spPr>
          <a:xfrm>
            <a:off x="190500" y="1257300"/>
            <a:ext cx="11811000" cy="4760728"/>
          </a:xfrm>
          <a:prstGeom prst="rect">
            <a:avLst/>
          </a:prstGeom>
        </p:spPr>
        <p:txBody>
          <a:bodyPr/>
          <a:lstStyle>
            <a:lvl1pPr marL="230188" indent="-230188">
              <a:tabLst/>
              <a:defRPr>
                <a:solidFill>
                  <a:schemeClr val="tx1"/>
                </a:solidFill>
              </a:defRPr>
            </a:lvl1pPr>
            <a:lvl2pPr marL="641350" indent="-174625">
              <a:tabLst/>
              <a:defRPr sz="1600">
                <a:solidFill>
                  <a:schemeClr val="tx1"/>
                </a:solidFill>
              </a:defRPr>
            </a:lvl2pPr>
            <a:lvl3pPr marL="1095375" indent="-173038">
              <a:tabLst/>
              <a:defRPr sz="1400">
                <a:solidFill>
                  <a:schemeClr val="tx1"/>
                </a:solidFill>
              </a:defRPr>
            </a:lvl3pPr>
            <a:lvl4pPr marL="1549400" indent="-173038">
              <a:tabLst/>
              <a:defRPr sz="1200">
                <a:solidFill>
                  <a:schemeClr val="tx1"/>
                </a:solidFill>
              </a:defRPr>
            </a:lvl4pPr>
            <a:lvl5pPr marL="2005013" indent="-174625">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97012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 Column B">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FB259-A340-4B40-8A4A-D9A8DACEED02}"/>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5" name="Text Placeholder 6">
            <a:extLst>
              <a:ext uri="{FF2B5EF4-FFF2-40B4-BE49-F238E27FC236}">
                <a16:creationId xmlns:a16="http://schemas.microsoft.com/office/drawing/2014/main" id="{2E709B66-A11F-9247-907E-E294680DA0AC}"/>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74649046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9130C-A65E-2846-971B-025AAF216FC7}"/>
              </a:ext>
            </a:extLst>
          </p:cNvPr>
          <p:cNvSpPr/>
          <p:nvPr userDrawn="1"/>
        </p:nvSpPr>
        <p:spPr bwMode="auto">
          <a:xfrm>
            <a:off x="0" y="0"/>
            <a:ext cx="12192000" cy="6858000"/>
          </a:xfrm>
          <a:prstGeom prst="rect">
            <a:avLst/>
          </a:prstGeom>
          <a:solidFill>
            <a:schemeClr val="bg1">
              <a:alpha val="68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06957"/>
            <a:ext cx="11239803" cy="791867"/>
            <a:chOff x="318094" y="2013914"/>
            <a:chExt cx="22482533" cy="1583733"/>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46686"/>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tx1"/>
                  </a:solidFill>
                  <a:latin typeface="Arial" panose="020B0604020202020204" pitchFamily="34" charset="0"/>
                  <a:cs typeface="Arial" panose="020B0604020202020204" pitchFamily="34" charset="0"/>
                </a:rPr>
                <a:t>Rockwell Automation </a:t>
              </a:r>
              <a:br>
                <a:rPr lang="en-US" sz="2999" kern="0" dirty="0">
                  <a:solidFill>
                    <a:schemeClr val="tx1"/>
                  </a:solidFill>
                  <a:latin typeface="Arial" panose="020B0604020202020204" pitchFamily="34" charset="0"/>
                  <a:cs typeface="Arial" panose="020B0604020202020204" pitchFamily="34" charset="0"/>
                </a:rPr>
              </a:br>
              <a:r>
                <a:rPr lang="en-US" sz="2999" b="1" kern="0" dirty="0">
                  <a:solidFill>
                    <a:schemeClr val="tx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013914"/>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tx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companies and their people be more productive.</a:t>
              </a:r>
              <a:endParaRPr lang="en-US" sz="1500" b="1" kern="0" dirty="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FISCAL 2017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tx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PRODUCTIVITY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INTELLECTUAL CAPITAL  &gt;  VALUE CREATION</a:t>
            </a:r>
          </a:p>
        </p:txBody>
      </p:sp>
      <p:pic>
        <p:nvPicPr>
          <p:cNvPr id="29" name="Picture 28">
            <a:extLst>
              <a:ext uri="{FF2B5EF4-FFF2-40B4-BE49-F238E27FC236}">
                <a16:creationId xmlns:a16="http://schemas.microsoft.com/office/drawing/2014/main" id="{8FDBB8FB-EFB8-8D40-8A76-059DABDD3E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30" name="Picture 29">
            <a:extLst>
              <a:ext uri="{FF2B5EF4-FFF2-40B4-BE49-F238E27FC236}">
                <a16:creationId xmlns:a16="http://schemas.microsoft.com/office/drawing/2014/main" id="{D2E35147-9B1C-F946-BA44-C094645062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31" name="Rectangle 30">
            <a:extLst>
              <a:ext uri="{FF2B5EF4-FFF2-40B4-BE49-F238E27FC236}">
                <a16:creationId xmlns:a16="http://schemas.microsoft.com/office/drawing/2014/main" id="{6368C5E6-C740-CD41-ADF0-4FFE094E74DA}"/>
              </a:ext>
            </a:extLst>
          </p:cNvPr>
          <p:cNvSpPr>
            <a:spLocks noChangeArrowheads="1"/>
          </p:cNvSpPr>
          <p:nvPr userDrawn="1"/>
        </p:nvSpPr>
        <p:spPr bwMode="auto">
          <a:xfrm>
            <a:off x="3306417"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32" name="Rectangle 31">
            <a:extLst>
              <a:ext uri="{FF2B5EF4-FFF2-40B4-BE49-F238E27FC236}">
                <a16:creationId xmlns:a16="http://schemas.microsoft.com/office/drawing/2014/main" id="{7065064D-49BC-C449-B641-80D3393DBC48}"/>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99722176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A262D-CF7E-3444-A3DF-63F679AE3838}"/>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12" name="Text Placeholder 6">
            <a:extLst>
              <a:ext uri="{FF2B5EF4-FFF2-40B4-BE49-F238E27FC236}">
                <a16:creationId xmlns:a16="http://schemas.microsoft.com/office/drawing/2014/main" id="{A3CED397-78A7-8A43-B063-18B4C204EE01}"/>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3" name="Text Placeholder 6">
            <a:extLst>
              <a:ext uri="{FF2B5EF4-FFF2-40B4-BE49-F238E27FC236}">
                <a16:creationId xmlns:a16="http://schemas.microsoft.com/office/drawing/2014/main" id="{87274893-C6DC-CD4E-94D7-B94C11EBE328}"/>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4" name="Text Placeholder 6">
            <a:extLst>
              <a:ext uri="{FF2B5EF4-FFF2-40B4-BE49-F238E27FC236}">
                <a16:creationId xmlns:a16="http://schemas.microsoft.com/office/drawing/2014/main" id="{22F50AC0-73BA-444D-AA1A-666246E693BF}"/>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3" name="Text Placeholder 6">
            <a:extLst>
              <a:ext uri="{FF2B5EF4-FFF2-40B4-BE49-F238E27FC236}">
                <a16:creationId xmlns:a16="http://schemas.microsoft.com/office/drawing/2014/main" id="{1DEE4B43-24CC-7C41-9AA1-5E0555D68E06}"/>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4" name="Text Placeholder 6">
            <a:extLst>
              <a:ext uri="{FF2B5EF4-FFF2-40B4-BE49-F238E27FC236}">
                <a16:creationId xmlns:a16="http://schemas.microsoft.com/office/drawing/2014/main" id="{7AF32BFF-7103-8946-BB84-020FC1D08F1E}"/>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5" name="Text Placeholder 6">
            <a:extLst>
              <a:ext uri="{FF2B5EF4-FFF2-40B4-BE49-F238E27FC236}">
                <a16:creationId xmlns:a16="http://schemas.microsoft.com/office/drawing/2014/main" id="{76F47986-0161-3D49-8FE1-374E2C456CE4}"/>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6" name="Text Placeholder 6">
            <a:extLst>
              <a:ext uri="{FF2B5EF4-FFF2-40B4-BE49-F238E27FC236}">
                <a16:creationId xmlns:a16="http://schemas.microsoft.com/office/drawing/2014/main" id="{9D843D73-C2F6-0146-BDFB-186E92F8E1F3}"/>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AB95E942-9AA6-1C4A-AE80-7B9DC1E6D999}"/>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2">
            <a:extLst>
              <a:ext uri="{FF2B5EF4-FFF2-40B4-BE49-F238E27FC236}">
                <a16:creationId xmlns:a16="http://schemas.microsoft.com/office/drawing/2014/main" id="{4B1F7B11-93B8-5C46-A28F-D370B917FDDC}"/>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29" name="Text Placeholder 2">
            <a:extLst>
              <a:ext uri="{FF2B5EF4-FFF2-40B4-BE49-F238E27FC236}">
                <a16:creationId xmlns:a16="http://schemas.microsoft.com/office/drawing/2014/main" id="{D9B45606-6E4E-A144-AF1F-E9D97E42FACA}"/>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0" name="Text Placeholder 2">
            <a:extLst>
              <a:ext uri="{FF2B5EF4-FFF2-40B4-BE49-F238E27FC236}">
                <a16:creationId xmlns:a16="http://schemas.microsoft.com/office/drawing/2014/main" id="{419D2474-1FFF-7342-B3DC-F34C6EE116E2}"/>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1" name="Text Placeholder 2">
            <a:extLst>
              <a:ext uri="{FF2B5EF4-FFF2-40B4-BE49-F238E27FC236}">
                <a16:creationId xmlns:a16="http://schemas.microsoft.com/office/drawing/2014/main" id="{7A6B508D-47BD-E940-BE7E-A1B1EF7753C3}"/>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32" name="Text Placeholder 2">
            <a:extLst>
              <a:ext uri="{FF2B5EF4-FFF2-40B4-BE49-F238E27FC236}">
                <a16:creationId xmlns:a16="http://schemas.microsoft.com/office/drawing/2014/main" id="{014BBF7B-B4F0-EF4B-94DE-5998AD82C1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33" name="Text Placeholder 2">
            <a:extLst>
              <a:ext uri="{FF2B5EF4-FFF2-40B4-BE49-F238E27FC236}">
                <a16:creationId xmlns:a16="http://schemas.microsoft.com/office/drawing/2014/main" id="{2F9F5108-67F3-2742-AED3-6A80B7696E88}"/>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34" name="Text Placeholder 2">
            <a:extLst>
              <a:ext uri="{FF2B5EF4-FFF2-40B4-BE49-F238E27FC236}">
                <a16:creationId xmlns:a16="http://schemas.microsoft.com/office/drawing/2014/main" id="{9E570FA3-B870-4842-B940-8CC1E92EA8D7}"/>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35" name="Text Placeholder 2">
            <a:extLst>
              <a:ext uri="{FF2B5EF4-FFF2-40B4-BE49-F238E27FC236}">
                <a16:creationId xmlns:a16="http://schemas.microsoft.com/office/drawing/2014/main" id="{BB5FF7C1-87A1-554E-95BB-85EAC39A5DAD}"/>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5951493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B0A1D368-BC3E-C048-8294-D2704C2524F1}"/>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30547915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C31A78FC-A569-C941-9D0F-2D3AF3AC290B}"/>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65208204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6E101761-E87D-3E48-8F3A-E127FC6B19B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308CD64E-D150-F34C-8E44-0FC10C9065D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53643540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7" name="Text Placeholder 3">
            <a:extLst>
              <a:ext uri="{FF2B5EF4-FFF2-40B4-BE49-F238E27FC236}">
                <a16:creationId xmlns:a16="http://schemas.microsoft.com/office/drawing/2014/main" id="{7CD93030-4423-894B-B14F-8A0B23EFDB1F}"/>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CB25BF6A-E7B0-E14C-8918-9F5A5308B80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18492078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823B2F5E-BB51-724C-993A-0514C2753A34}"/>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A6AB652B-D444-864A-B0F8-0B4A038382A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EDC97683-7D84-CC49-A835-7AEC3CDE105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847711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10019452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74D04D06-AC65-3F47-8F04-20815C33711B}"/>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7EA38924-0F85-2547-B61D-F34A06486F6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1BD40063-04D5-EA48-8E1D-E3E3E69964B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93191861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cxnSp>
        <p:nvCxnSpPr>
          <p:cNvPr id="8" name="Straight Connector 7">
            <a:extLst>
              <a:ext uri="{FF2B5EF4-FFF2-40B4-BE49-F238E27FC236}">
                <a16:creationId xmlns:a16="http://schemas.microsoft.com/office/drawing/2014/main" id="{28D3880A-C5A7-8144-9C80-F3ED9440207F}"/>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3" name="Text Placeholder 3">
            <a:extLst>
              <a:ext uri="{FF2B5EF4-FFF2-40B4-BE49-F238E27FC236}">
                <a16:creationId xmlns:a16="http://schemas.microsoft.com/office/drawing/2014/main" id="{E591272B-2335-D644-8B1C-A85E5EFAA388}"/>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D1E72CA7-2869-D646-8CAA-FD02C9E6E401}"/>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108723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46255083-292E-4B41-87C4-00596BEDD07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C2BB62C6-EAF6-0444-AC28-C2EA4F301ED3}"/>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435379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8E882F-5006-7A4F-ABAA-06AF653BE19D}"/>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21025399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7" name="Text Placeholder 6">
            <a:extLst>
              <a:ext uri="{FF2B5EF4-FFF2-40B4-BE49-F238E27FC236}">
                <a16:creationId xmlns:a16="http://schemas.microsoft.com/office/drawing/2014/main" id="{F498E10C-18A0-A948-A456-048E958A9B43}"/>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9" name="Straight Connector 8">
            <a:extLst>
              <a:ext uri="{FF2B5EF4-FFF2-40B4-BE49-F238E27FC236}">
                <a16:creationId xmlns:a16="http://schemas.microsoft.com/office/drawing/2014/main" id="{EE26983E-09BC-B145-8821-755E428FBF8E}"/>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00973177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83CEB81E-8990-F445-A74F-E64F00B5BAB8}"/>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6" name="Text Placeholder 6">
            <a:extLst>
              <a:ext uri="{FF2B5EF4-FFF2-40B4-BE49-F238E27FC236}">
                <a16:creationId xmlns:a16="http://schemas.microsoft.com/office/drawing/2014/main" id="{94BE2D38-4765-104F-A3A3-9D5AC8387D9B}"/>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0536DD6C-00B5-964B-B3BD-3F8A6CE6566B}"/>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89826010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13" name="Text Placeholder 6">
            <a:extLst>
              <a:ext uri="{FF2B5EF4-FFF2-40B4-BE49-F238E27FC236}">
                <a16:creationId xmlns:a16="http://schemas.microsoft.com/office/drawing/2014/main" id="{1EB3BF7F-B689-804D-8B94-310011968A88}"/>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4" name="Text Placeholder 6">
            <a:extLst>
              <a:ext uri="{FF2B5EF4-FFF2-40B4-BE49-F238E27FC236}">
                <a16:creationId xmlns:a16="http://schemas.microsoft.com/office/drawing/2014/main" id="{8497EFC4-9344-1B40-89C9-0A7DF1E0AA4F}"/>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5" name="Text Placeholder 6">
            <a:extLst>
              <a:ext uri="{FF2B5EF4-FFF2-40B4-BE49-F238E27FC236}">
                <a16:creationId xmlns:a16="http://schemas.microsoft.com/office/drawing/2014/main" id="{8B354779-9DE7-C947-B15D-13D3C8CBF842}"/>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88452181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8" name="Text Placeholder 6">
            <a:extLst>
              <a:ext uri="{FF2B5EF4-FFF2-40B4-BE49-F238E27FC236}">
                <a16:creationId xmlns:a16="http://schemas.microsoft.com/office/drawing/2014/main" id="{2B802442-0961-884C-87CB-76F188BD17B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9" name="Text Placeholder 6">
            <a:extLst>
              <a:ext uri="{FF2B5EF4-FFF2-40B4-BE49-F238E27FC236}">
                <a16:creationId xmlns:a16="http://schemas.microsoft.com/office/drawing/2014/main" id="{DBF8E970-666D-DE40-80D2-1D6967B3CCFF}"/>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10" name="Text Placeholder 6">
            <a:extLst>
              <a:ext uri="{FF2B5EF4-FFF2-40B4-BE49-F238E27FC236}">
                <a16:creationId xmlns:a16="http://schemas.microsoft.com/office/drawing/2014/main" id="{991B31B1-472E-9043-B024-CD1994CD6760}"/>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12" name="Text Placeholder 6">
            <a:extLst>
              <a:ext uri="{FF2B5EF4-FFF2-40B4-BE49-F238E27FC236}">
                <a16:creationId xmlns:a16="http://schemas.microsoft.com/office/drawing/2014/main" id="{156BB5EF-83A0-AD46-B7CF-85B4CE4BEAD1}"/>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Picture Placeholder 13">
            <a:extLst>
              <a:ext uri="{FF2B5EF4-FFF2-40B4-BE49-F238E27FC236}">
                <a16:creationId xmlns:a16="http://schemas.microsoft.com/office/drawing/2014/main" id="{73D2043E-D8C6-6B40-AF8A-86200BFD62AE}"/>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186343166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ctagon Callout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CE94602-8647-7749-BF2B-62BEC57037B7}"/>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
        <p:nvSpPr>
          <p:cNvPr id="6" name="Text Placeholder 6">
            <a:extLst>
              <a:ext uri="{FF2B5EF4-FFF2-40B4-BE49-F238E27FC236}">
                <a16:creationId xmlns:a16="http://schemas.microsoft.com/office/drawing/2014/main" id="{5AC2788B-98EC-0B49-BD06-C7A4E9C07F6E}"/>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54120B93-245C-5140-93B1-3AC1A51A6BFC}"/>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787DC771-0E70-6549-8394-5BC0B280D5F9}"/>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70098273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15D69-AF6E-834C-9D21-0F9B361A569F}"/>
              </a:ext>
            </a:extLst>
          </p:cNvPr>
          <p:cNvPicPr>
            <a:picLocks noChangeAspect="1"/>
          </p:cNvPicPr>
          <p:nvPr userDrawn="1"/>
        </p:nvPicPr>
        <p:blipFill rotWithShape="1">
          <a:blip r:embed="rId2"/>
          <a:srcRect b="45333"/>
          <a:stretch/>
        </p:blipFill>
        <p:spPr>
          <a:xfrm>
            <a:off x="8187789" y="4469067"/>
            <a:ext cx="3375275" cy="651573"/>
          </a:xfrm>
          <a:prstGeom prst="rect">
            <a:avLst/>
          </a:prstGeom>
        </p:spPr>
      </p:pic>
      <p:sp>
        <p:nvSpPr>
          <p:cNvPr id="18" name="Title 17">
            <a:extLst>
              <a:ext uri="{FF2B5EF4-FFF2-40B4-BE49-F238E27FC236}">
                <a16:creationId xmlns:a16="http://schemas.microsoft.com/office/drawing/2014/main" id="{12F5F54E-08A5-6344-BFD1-276793D76961}"/>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id="{19E4EDB0-AABB-BE41-A3BE-D05669C6BF94}"/>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cxnSp>
        <p:nvCxnSpPr>
          <p:cNvPr id="10" name="Straight Connector 9">
            <a:extLst>
              <a:ext uri="{FF2B5EF4-FFF2-40B4-BE49-F238E27FC236}">
                <a16:creationId xmlns:a16="http://schemas.microsoft.com/office/drawing/2014/main" id="{ED2AB6AB-AF99-3F41-B8B8-4226608CA2A6}"/>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54915E0C-EC46-0048-832A-EDFB850AFD63}"/>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7" name="Picture 4" descr="ThinManager">
            <a:extLst>
              <a:ext uri="{FF2B5EF4-FFF2-40B4-BE49-F238E27FC236}">
                <a16:creationId xmlns:a16="http://schemas.microsoft.com/office/drawing/2014/main" id="{1D40BB69-833C-4B72-9CBF-218CBBA4A9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4767" y="5282868"/>
            <a:ext cx="3169640" cy="4912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8F653BA-76B2-4B5D-81C6-9A664869F45C}"/>
              </a:ext>
            </a:extLst>
          </p:cNvPr>
          <p:cNvSpPr txBox="1">
            <a:spLocks/>
          </p:cNvSpPr>
          <p:nvPr userDrawn="1"/>
        </p:nvSpPr>
        <p:spPr>
          <a:xfrm>
            <a:off x="8490917" y="5932136"/>
            <a:ext cx="3022903" cy="491294"/>
          </a:xfrm>
          <a:prstGeom prst="rect">
            <a:avLst/>
          </a:prstGeom>
        </p:spPr>
        <p:txBody>
          <a:bodyPr vert="horz" lIns="91440" tIns="45720" rIns="91440" bIns="45720" rtlCol="0" anchor="b">
            <a:noAutofit/>
          </a:bodyPr>
          <a:lstStyle>
            <a:lvl1pPr marL="0" indent="0" algn="r" rtl="0" eaLnBrk="1" fontAlgn="base" hangingPunct="1">
              <a:lnSpc>
                <a:spcPts val="4999"/>
              </a:lnSpc>
              <a:spcBef>
                <a:spcPct val="0"/>
              </a:spcBef>
              <a:spcAft>
                <a:spcPct val="0"/>
              </a:spcAft>
              <a:buFont typeface="Arial" panose="020B0604020202020204" pitchFamily="34" charset="0"/>
              <a:buNone/>
              <a:defRPr sz="4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algn="ctr" defTabSz="914400"/>
            <a:r>
              <a:rPr lang="en-US" sz="2400" kern="0" dirty="0">
                <a:solidFill>
                  <a:srgbClr val="CE153F"/>
                </a:solidFill>
                <a:latin typeface="Barlow" panose="00000500000000000000" pitchFamily="50" charset="0"/>
              </a:rPr>
              <a:t>2020 Roadshow</a:t>
            </a:r>
          </a:p>
        </p:txBody>
      </p:sp>
    </p:spTree>
    <p:extLst>
      <p:ext uri="{BB962C8B-B14F-4D97-AF65-F5344CB8AC3E}">
        <p14:creationId xmlns:p14="http://schemas.microsoft.com/office/powerpoint/2010/main" val="957252568"/>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5DED7CC8-ADD9-3944-B570-711B2B87086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73B9581E-70FC-444A-B4C5-856FFF797835}"/>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13335900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genda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1C6705-8D76-1C46-AC34-7F86734CC8C7}"/>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bg1"/>
                </a:solidFill>
              </a:rPr>
              <a:t>Agenda</a:t>
            </a:r>
          </a:p>
        </p:txBody>
      </p:sp>
      <p:sp>
        <p:nvSpPr>
          <p:cNvPr id="20" name="Text Placeholder 6">
            <a:extLst>
              <a:ext uri="{FF2B5EF4-FFF2-40B4-BE49-F238E27FC236}">
                <a16:creationId xmlns:a16="http://schemas.microsoft.com/office/drawing/2014/main" id="{47F2BBBE-1C6D-E84D-9747-D95BA8FEEB29}"/>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5CFDC872-5889-304E-901E-C53412AD9CF5}"/>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6">
            <a:extLst>
              <a:ext uri="{FF2B5EF4-FFF2-40B4-BE49-F238E27FC236}">
                <a16:creationId xmlns:a16="http://schemas.microsoft.com/office/drawing/2014/main" id="{400BB870-1ABF-E746-AA6A-6602B2CD5F47}"/>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9" name="Text Placeholder 6">
            <a:extLst>
              <a:ext uri="{FF2B5EF4-FFF2-40B4-BE49-F238E27FC236}">
                <a16:creationId xmlns:a16="http://schemas.microsoft.com/office/drawing/2014/main" id="{7DEA1251-24F7-4C4A-8350-1AF74BDF0C8B}"/>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2" name="Text Placeholder 6">
            <a:extLst>
              <a:ext uri="{FF2B5EF4-FFF2-40B4-BE49-F238E27FC236}">
                <a16:creationId xmlns:a16="http://schemas.microsoft.com/office/drawing/2014/main" id="{78A61015-D914-044B-AC62-132B3CE8D22C}"/>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3" name="Text Placeholder 6">
            <a:extLst>
              <a:ext uri="{FF2B5EF4-FFF2-40B4-BE49-F238E27FC236}">
                <a16:creationId xmlns:a16="http://schemas.microsoft.com/office/drawing/2014/main" id="{CA35940D-7E38-BC42-918B-D9B132F659A2}"/>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4" name="Text Placeholder 6">
            <a:extLst>
              <a:ext uri="{FF2B5EF4-FFF2-40B4-BE49-F238E27FC236}">
                <a16:creationId xmlns:a16="http://schemas.microsoft.com/office/drawing/2014/main" id="{E64230CD-FC9B-3D41-BA70-CCCBDCABC691}"/>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5" name="Text Placeholder 6">
            <a:extLst>
              <a:ext uri="{FF2B5EF4-FFF2-40B4-BE49-F238E27FC236}">
                <a16:creationId xmlns:a16="http://schemas.microsoft.com/office/drawing/2014/main" id="{3217A669-BCC5-0441-8235-A6C5A58B5971}"/>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6" name="Text Placeholder 2">
            <a:extLst>
              <a:ext uri="{FF2B5EF4-FFF2-40B4-BE49-F238E27FC236}">
                <a16:creationId xmlns:a16="http://schemas.microsoft.com/office/drawing/2014/main" id="{3D0FB2F5-916F-2C49-A612-38C1F129EFEE}"/>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37" name="Text Placeholder 2">
            <a:extLst>
              <a:ext uri="{FF2B5EF4-FFF2-40B4-BE49-F238E27FC236}">
                <a16:creationId xmlns:a16="http://schemas.microsoft.com/office/drawing/2014/main" id="{B699D0DA-CA7E-AA4D-8B62-647A476EF21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8" name="Text Placeholder 2">
            <a:extLst>
              <a:ext uri="{FF2B5EF4-FFF2-40B4-BE49-F238E27FC236}">
                <a16:creationId xmlns:a16="http://schemas.microsoft.com/office/drawing/2014/main" id="{B0EA4CA1-13AC-214D-A61E-A31D340DC6AA}"/>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9" name="Text Placeholder 2">
            <a:extLst>
              <a:ext uri="{FF2B5EF4-FFF2-40B4-BE49-F238E27FC236}">
                <a16:creationId xmlns:a16="http://schemas.microsoft.com/office/drawing/2014/main" id="{345839CC-56AD-FB48-B065-A01A6A8571B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40" name="Text Placeholder 2">
            <a:extLst>
              <a:ext uri="{FF2B5EF4-FFF2-40B4-BE49-F238E27FC236}">
                <a16:creationId xmlns:a16="http://schemas.microsoft.com/office/drawing/2014/main" id="{F4871D73-E10F-5643-A0F9-619C7ABEF7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41" name="Text Placeholder 2">
            <a:extLst>
              <a:ext uri="{FF2B5EF4-FFF2-40B4-BE49-F238E27FC236}">
                <a16:creationId xmlns:a16="http://schemas.microsoft.com/office/drawing/2014/main" id="{63FC560B-1E33-3C45-9357-002FB9FE93BA}"/>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42" name="Text Placeholder 2">
            <a:extLst>
              <a:ext uri="{FF2B5EF4-FFF2-40B4-BE49-F238E27FC236}">
                <a16:creationId xmlns:a16="http://schemas.microsoft.com/office/drawing/2014/main" id="{01A9637F-E26E-3645-8FED-7D489448F18B}"/>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43" name="Text Placeholder 2">
            <a:extLst>
              <a:ext uri="{FF2B5EF4-FFF2-40B4-BE49-F238E27FC236}">
                <a16:creationId xmlns:a16="http://schemas.microsoft.com/office/drawing/2014/main" id="{DA15B26B-05ED-CA44-BF7F-0CF47A13C06A}"/>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69195835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94855580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74303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mp; Content with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rot="5400000">
            <a:off x="6096000" y="2800348"/>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2" name="Text Placeholder 3">
            <a:extLst>
              <a:ext uri="{FF2B5EF4-FFF2-40B4-BE49-F238E27FC236}">
                <a16:creationId xmlns:a16="http://schemas.microsoft.com/office/drawing/2014/main" id="{7D5C4CE9-412E-7E46-8F3B-6BB58AAC285C}"/>
              </a:ext>
            </a:extLst>
          </p:cNvPr>
          <p:cNvSpPr>
            <a:spLocks noGrp="1"/>
          </p:cNvSpPr>
          <p:nvPr>
            <p:ph type="body" sz="quarter" idx="14"/>
          </p:nvPr>
        </p:nvSpPr>
        <p:spPr>
          <a:xfrm>
            <a:off x="380999"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3">
            <a:extLst>
              <a:ext uri="{FF2B5EF4-FFF2-40B4-BE49-F238E27FC236}">
                <a16:creationId xmlns:a16="http://schemas.microsoft.com/office/drawing/2014/main" id="{AE58B1B8-D8BD-8642-8DD3-3DD92EEAE8BD}"/>
              </a:ext>
            </a:extLst>
          </p:cNvPr>
          <p:cNvSpPr>
            <a:spLocks noGrp="1"/>
          </p:cNvSpPr>
          <p:nvPr>
            <p:ph type="body" sz="quarter" idx="15"/>
          </p:nvPr>
        </p:nvSpPr>
        <p:spPr>
          <a:xfrm>
            <a:off x="4367784"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Text Placeholder 3">
            <a:extLst>
              <a:ext uri="{FF2B5EF4-FFF2-40B4-BE49-F238E27FC236}">
                <a16:creationId xmlns:a16="http://schemas.microsoft.com/office/drawing/2014/main" id="{E1BB14E3-FB05-F940-8B05-2DBB29582496}"/>
              </a:ext>
            </a:extLst>
          </p:cNvPr>
          <p:cNvSpPr>
            <a:spLocks noGrp="1"/>
          </p:cNvSpPr>
          <p:nvPr>
            <p:ph type="body" sz="quarter" idx="16"/>
          </p:nvPr>
        </p:nvSpPr>
        <p:spPr>
          <a:xfrm>
            <a:off x="8336281"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6">
            <a:extLst>
              <a:ext uri="{FF2B5EF4-FFF2-40B4-BE49-F238E27FC236}">
                <a16:creationId xmlns:a16="http://schemas.microsoft.com/office/drawing/2014/main" id="{30FA4FAD-5792-2649-92D5-2A689010F283}"/>
              </a:ext>
            </a:extLst>
          </p:cNvPr>
          <p:cNvSpPr>
            <a:spLocks noGrp="1"/>
          </p:cNvSpPr>
          <p:nvPr>
            <p:ph type="body" sz="quarter" idx="13" hasCustomPrompt="1"/>
          </p:nvPr>
        </p:nvSpPr>
        <p:spPr>
          <a:xfrm>
            <a:off x="1518493" y="5438886"/>
            <a:ext cx="9154270" cy="519112"/>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Tree>
    <p:extLst>
      <p:ext uri="{BB962C8B-B14F-4D97-AF65-F5344CB8AC3E}">
        <p14:creationId xmlns:p14="http://schemas.microsoft.com/office/powerpoint/2010/main" val="368925052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ftware Showcase Desk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E8F107-1534-374E-A813-F662AE3190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5116" y="232578"/>
            <a:ext cx="3917996" cy="3204042"/>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161713" y="278022"/>
            <a:ext cx="3827800" cy="2162593"/>
          </a:xfrm>
          <a:prstGeom prst="rect">
            <a:avLst/>
          </a:prstGeom>
        </p:spPr>
        <p:txBody>
          <a:bodyPr anchor="ctr"/>
          <a:lstStyle>
            <a:lvl1pPr marL="0" indent="0" algn="ctr">
              <a:buNone/>
              <a:defRPr sz="1500"/>
            </a:lvl1pPr>
          </a:lstStyle>
          <a:p>
            <a:r>
              <a:rPr lang="en-US" dirty="0"/>
              <a:t>Click to add screenshot</a:t>
            </a:r>
          </a:p>
        </p:txBody>
      </p:sp>
      <p:sp>
        <p:nvSpPr>
          <p:cNvPr id="10" name="Picture Placeholder 7">
            <a:extLst>
              <a:ext uri="{FF2B5EF4-FFF2-40B4-BE49-F238E27FC236}">
                <a16:creationId xmlns:a16="http://schemas.microsoft.com/office/drawing/2014/main" id="{17997014-5369-DA42-BC0C-01EB0E4C0B7A}"/>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17" name="Straight Connector 16">
            <a:extLst>
              <a:ext uri="{FF2B5EF4-FFF2-40B4-BE49-F238E27FC236}">
                <a16:creationId xmlns:a16="http://schemas.microsoft.com/office/drawing/2014/main" id="{AD7B22C0-69E1-8F4F-9218-6803803833B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6AEDC97-0915-EF4E-923E-E4FDD1E8526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9AF45D76-BADD-2A49-A257-FE4D73832786}"/>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1C45EC31-0427-C64B-905A-9454191F801D}"/>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309714DA-83D0-6042-AE32-5A20437FFB5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38237A47-4365-D645-B09C-CDF6B5927B0A}"/>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B0743DF-65CB-3744-9F39-0D5A4D328105}"/>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04EB9015-9B62-3248-92AF-4E4AD35E6EDE}"/>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101142593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ftware Showcase Desk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175E932-5476-2C49-ABA2-7E1738EBE3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6983" y="1676419"/>
            <a:ext cx="5897689" cy="4822987"/>
          </a:xfrm>
          <a:prstGeom prst="rect">
            <a:avLst/>
          </a:prstGeom>
        </p:spPr>
      </p:pic>
      <p:sp>
        <p:nvSpPr>
          <p:cNvPr id="19" name="Picture Placeholder 7">
            <a:extLst>
              <a:ext uri="{FF2B5EF4-FFF2-40B4-BE49-F238E27FC236}">
                <a16:creationId xmlns:a16="http://schemas.microsoft.com/office/drawing/2014/main" id="{D4A398FC-C64A-DA42-B47F-878FF6C8903A}"/>
              </a:ext>
            </a:extLst>
          </p:cNvPr>
          <p:cNvSpPr>
            <a:spLocks noGrp="1"/>
          </p:cNvSpPr>
          <p:nvPr>
            <p:ph type="pic" sz="quarter" idx="18" hasCustomPrompt="1"/>
          </p:nvPr>
        </p:nvSpPr>
        <p:spPr>
          <a:xfrm>
            <a:off x="7437943" y="1739925"/>
            <a:ext cx="5761918" cy="3255313"/>
          </a:xfrm>
          <a:prstGeom prst="rect">
            <a:avLst/>
          </a:prstGeom>
        </p:spPr>
        <p:txBody>
          <a:bodyPr anchor="ctr"/>
          <a:lstStyle>
            <a:lvl1pPr marL="0" indent="0" algn="ctr">
              <a:buNone/>
              <a:defRPr sz="1500"/>
            </a:lvl1pPr>
          </a:lstStyle>
          <a:p>
            <a:r>
              <a:rPr lang="en-US" dirty="0"/>
              <a:t>Click to add screenshot</a:t>
            </a:r>
          </a:p>
        </p:txBody>
      </p:sp>
      <p:sp>
        <p:nvSpPr>
          <p:cNvPr id="20" name="Picture Placeholder 7">
            <a:extLst>
              <a:ext uri="{FF2B5EF4-FFF2-40B4-BE49-F238E27FC236}">
                <a16:creationId xmlns:a16="http://schemas.microsoft.com/office/drawing/2014/main" id="{F5F183CA-D80E-D949-A42B-067E3BEC5BF0}"/>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6" name="Text Placeholder 14">
            <a:extLst>
              <a:ext uri="{FF2B5EF4-FFF2-40B4-BE49-F238E27FC236}">
                <a16:creationId xmlns:a16="http://schemas.microsoft.com/office/drawing/2014/main" id="{FD3C97B4-DB2F-7143-9C20-D1B27C6A8F8B}"/>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5C5111AD-CD26-B646-A749-1641AE275745}"/>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E7EFF1BF-2FEA-D348-8E60-C00C4F7C778D}"/>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73F762EE-A020-3146-B5BE-95A496AF6B47}"/>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419E5687-3A6A-0D4B-894A-CF316C7696D5}"/>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D1F668CF-0AFC-384F-90A1-A5DA8FDA397F}"/>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49072380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ftware Showcase Lap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AF4C1-64DB-EF46-AA31-E52DBEC773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126630" y="431369"/>
            <a:ext cx="5629320" cy="2963955"/>
          </a:xfrm>
          <a:prstGeom prst="rect">
            <a:avLst/>
          </a:prstGeom>
          <a:effectLst>
            <a:reflection blurRad="6350" stA="30000" endPos="7000" dir="5400000" sy="-100000" algn="bl" rotWithShape="0"/>
          </a:effectLst>
        </p:spPr>
      </p:pic>
      <p:sp>
        <p:nvSpPr>
          <p:cNvPr id="7" name="Picture Placeholder 7">
            <a:extLst>
              <a:ext uri="{FF2B5EF4-FFF2-40B4-BE49-F238E27FC236}">
                <a16:creationId xmlns:a16="http://schemas.microsoft.com/office/drawing/2014/main" id="{CD6F5F80-E22E-5C43-AB87-403525525B74}"/>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25" name="Straight Connector 24">
            <a:extLst>
              <a:ext uri="{FF2B5EF4-FFF2-40B4-BE49-F238E27FC236}">
                <a16:creationId xmlns:a16="http://schemas.microsoft.com/office/drawing/2014/main" id="{2FC27720-A59A-5D49-9C14-4074BF6B1A7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6904398" y="620110"/>
            <a:ext cx="4014429" cy="2427890"/>
          </a:xfrm>
          <a:prstGeom prst="rect">
            <a:avLst/>
          </a:prstGeom>
        </p:spPr>
        <p:txBody>
          <a:bodyPr anchor="ctr"/>
          <a:lstStyle>
            <a:lvl1pPr marL="0" indent="0" algn="ctr">
              <a:buNone/>
              <a:defRPr sz="1500"/>
            </a:lvl1pPr>
          </a:lstStyle>
          <a:p>
            <a:r>
              <a:rPr lang="en-US" dirty="0"/>
              <a:t>Click to add screenshot</a:t>
            </a:r>
          </a:p>
        </p:txBody>
      </p:sp>
      <p:cxnSp>
        <p:nvCxnSpPr>
          <p:cNvPr id="26" name="Straight Connector 25">
            <a:extLst>
              <a:ext uri="{FF2B5EF4-FFF2-40B4-BE49-F238E27FC236}">
                <a16:creationId xmlns:a16="http://schemas.microsoft.com/office/drawing/2014/main" id="{FCF15D25-625C-144E-AF96-5365C10D71F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F9FBDECB-63AA-3442-8771-023EEBE5D900}"/>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4D5BDE7A-8CBE-AC4E-A1F4-BBE2E1481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10F540CE-AAC2-9A42-A277-02CE450F4518}"/>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E2C85ACB-138A-3B41-AE50-FD2F1C13C201}"/>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59315F7C-480C-8346-9FF7-66DC3DB0DB02}"/>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44D82052-1584-6746-94A5-BCB0B91F1405}"/>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403363227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ftware Showcase Lap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E95ADD2-9531-5747-9B12-B12FE72C191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50441" y="1639468"/>
            <a:ext cx="8077040" cy="4252731"/>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id="{E0C8F099-B6B3-5D45-8DE4-4B25DE2B81D9}"/>
              </a:ext>
            </a:extLst>
          </p:cNvPr>
          <p:cNvSpPr>
            <a:spLocks noGrp="1"/>
          </p:cNvSpPr>
          <p:nvPr>
            <p:ph type="pic" sz="quarter" idx="10" hasCustomPrompt="1"/>
          </p:nvPr>
        </p:nvSpPr>
        <p:spPr>
          <a:xfrm>
            <a:off x="7183594" y="1889460"/>
            <a:ext cx="5754442" cy="3466167"/>
          </a:xfrm>
          <a:prstGeom prst="rect">
            <a:avLst/>
          </a:prstGeom>
        </p:spPr>
        <p:txBody>
          <a:bodyPr anchor="ctr"/>
          <a:lstStyle>
            <a:lvl1pPr marL="0" indent="0" algn="ctr">
              <a:buNone/>
              <a:defRPr sz="1500"/>
            </a:lvl1pPr>
          </a:lstStyle>
          <a:p>
            <a:r>
              <a:rPr lang="en-US" dirty="0"/>
              <a:t>Click to add screenshot</a:t>
            </a:r>
          </a:p>
        </p:txBody>
      </p:sp>
      <p:sp>
        <p:nvSpPr>
          <p:cNvPr id="14" name="Picture Placeholder 7">
            <a:extLst>
              <a:ext uri="{FF2B5EF4-FFF2-40B4-BE49-F238E27FC236}">
                <a16:creationId xmlns:a16="http://schemas.microsoft.com/office/drawing/2014/main" id="{F48FB4FD-D0AE-D646-BCF4-D30330B35EDE}"/>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C322F71B-CE92-D540-B826-655FF121C627}"/>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237F34C7-AA52-5443-B141-1859FF1B060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D99BE0FB-F109-574B-9401-C9CA15705907}"/>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5" name="Text Placeholder 14">
            <a:extLst>
              <a:ext uri="{FF2B5EF4-FFF2-40B4-BE49-F238E27FC236}">
                <a16:creationId xmlns:a16="http://schemas.microsoft.com/office/drawing/2014/main" id="{B209CC74-6EE3-9E49-8FC1-02C534EA82A5}"/>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17" name="Text Placeholder 14">
            <a:extLst>
              <a:ext uri="{FF2B5EF4-FFF2-40B4-BE49-F238E27FC236}">
                <a16:creationId xmlns:a16="http://schemas.microsoft.com/office/drawing/2014/main" id="{FDED76FC-D8D4-8842-ADBB-E57AE2CD817B}"/>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19" name="Text Placeholder 14">
            <a:extLst>
              <a:ext uri="{FF2B5EF4-FFF2-40B4-BE49-F238E27FC236}">
                <a16:creationId xmlns:a16="http://schemas.microsoft.com/office/drawing/2014/main" id="{6C6F09F8-7545-EF43-9F7C-2B0113711B15}"/>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ftware Showcase Tablet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A0FE897-CEC6-C642-BC60-1020A1443565}"/>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D18BA14-1932-4F42-8EC1-DCC7A110DD43}"/>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7C03E034-4338-4A4E-8766-5F9F0C5768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96922" y="357447"/>
            <a:ext cx="4773248" cy="2968521"/>
          </a:xfrm>
          <a:prstGeom prst="rect">
            <a:avLst/>
          </a:prstGeom>
          <a:effectLst>
            <a:reflection blurRad="6350" stA="30000" endPos="7000" dir="5400000" sy="-100000" algn="bl" rotWithShape="0"/>
          </a:effectLst>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063309" y="704029"/>
            <a:ext cx="4032143" cy="2293897"/>
          </a:xfrm>
          <a:prstGeom prst="rect">
            <a:avLst/>
          </a:prstGeom>
        </p:spPr>
        <p:txBody>
          <a:bodyPr anchor="ctr"/>
          <a:lstStyle>
            <a:lvl1pPr marL="0" indent="0" algn="ctr">
              <a:buNone/>
              <a:defRPr sz="1500"/>
            </a:lvl1pPr>
          </a:lstStyle>
          <a:p>
            <a:r>
              <a:rPr lang="en-US" dirty="0"/>
              <a:t>Click to add screenshot</a:t>
            </a:r>
          </a:p>
        </p:txBody>
      </p:sp>
      <p:sp>
        <p:nvSpPr>
          <p:cNvPr id="9" name="Picture Placeholder 7">
            <a:extLst>
              <a:ext uri="{FF2B5EF4-FFF2-40B4-BE49-F238E27FC236}">
                <a16:creationId xmlns:a16="http://schemas.microsoft.com/office/drawing/2014/main" id="{EDB5F801-D1C9-5040-AD54-ACB29CDF88BD}"/>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19" name="Text Placeholder 14">
            <a:extLst>
              <a:ext uri="{FF2B5EF4-FFF2-40B4-BE49-F238E27FC236}">
                <a16:creationId xmlns:a16="http://schemas.microsoft.com/office/drawing/2014/main" id="{0D7BC695-AC2F-F04A-8B65-71E1E0BA54C2}"/>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6DD3D6B7-8FB5-1844-9E42-58CDCE658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53BC41E9-D763-0C42-93BD-95C7E9C204C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DF47DB28-7531-2849-875D-FC2102C87B2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48E568B-9372-2E4D-800B-C8FCB95E6FD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97C94190-E0EA-604C-AAB3-E381534DC1FB}"/>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208670378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ftware Showcase Table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6B56BA-2BD1-AD4D-A1E8-165AA2CBE2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b="666"/>
          <a:stretch/>
        </p:blipFill>
        <p:spPr>
          <a:xfrm>
            <a:off x="6871393" y="1574593"/>
            <a:ext cx="6943825" cy="4318421"/>
          </a:xfrm>
          <a:prstGeom prst="rect">
            <a:avLst/>
          </a:prstGeom>
          <a:effectLst>
            <a:reflection blurRad="6350" stA="30000" endPos="7000" dir="5400000" sy="-100000" algn="bl" rotWithShape="0"/>
          </a:effectLst>
        </p:spPr>
      </p:pic>
      <p:sp>
        <p:nvSpPr>
          <p:cNvPr id="15" name="Picture Placeholder 7">
            <a:extLst>
              <a:ext uri="{FF2B5EF4-FFF2-40B4-BE49-F238E27FC236}">
                <a16:creationId xmlns:a16="http://schemas.microsoft.com/office/drawing/2014/main" id="{5835C11C-1FC6-FC40-9CB7-C6875D4F65A6}"/>
              </a:ext>
            </a:extLst>
          </p:cNvPr>
          <p:cNvSpPr>
            <a:spLocks noGrp="1"/>
          </p:cNvSpPr>
          <p:nvPr>
            <p:ph type="pic" sz="quarter" idx="10" hasCustomPrompt="1"/>
          </p:nvPr>
        </p:nvSpPr>
        <p:spPr>
          <a:xfrm>
            <a:off x="7400173" y="2073858"/>
            <a:ext cx="5865713" cy="3337019"/>
          </a:xfrm>
          <a:prstGeom prst="rect">
            <a:avLst/>
          </a:prstGeom>
        </p:spPr>
        <p:txBody>
          <a:bodyPr anchor="ctr"/>
          <a:lstStyle>
            <a:lvl1pPr marL="0" indent="0" algn="ctr">
              <a:buNone/>
              <a:defRPr sz="1500"/>
            </a:lvl1pPr>
          </a:lstStyle>
          <a:p>
            <a:r>
              <a:rPr lang="en-US" dirty="0"/>
              <a:t>Click to add screenshot</a:t>
            </a:r>
          </a:p>
        </p:txBody>
      </p:sp>
      <p:sp>
        <p:nvSpPr>
          <p:cNvPr id="17" name="Picture Placeholder 7">
            <a:extLst>
              <a:ext uri="{FF2B5EF4-FFF2-40B4-BE49-F238E27FC236}">
                <a16:creationId xmlns:a16="http://schemas.microsoft.com/office/drawing/2014/main" id="{40EBCDBA-8AF1-C249-BE4F-D5BC52F39DF7}"/>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62874070-BE54-114E-BA13-34EFCB0A9285}"/>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02547148-CBC5-4A42-9433-913635C57BD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3644BA11-8FBD-124F-A1E7-381D62B5BDF9}"/>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9" name="Text Placeholder 14">
            <a:extLst>
              <a:ext uri="{FF2B5EF4-FFF2-40B4-BE49-F238E27FC236}">
                <a16:creationId xmlns:a16="http://schemas.microsoft.com/office/drawing/2014/main" id="{93A8960D-9E6C-DC48-B240-245971F1EEE9}"/>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0" name="Text Placeholder 14">
            <a:extLst>
              <a:ext uri="{FF2B5EF4-FFF2-40B4-BE49-F238E27FC236}">
                <a16:creationId xmlns:a16="http://schemas.microsoft.com/office/drawing/2014/main" id="{A8912F0A-D774-984C-B318-6B32BE9B1491}"/>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5" name="Text Placeholder 14">
            <a:extLst>
              <a:ext uri="{FF2B5EF4-FFF2-40B4-BE49-F238E27FC236}">
                <a16:creationId xmlns:a16="http://schemas.microsoft.com/office/drawing/2014/main" id="{4F89AA31-3C48-4F45-99E4-08927B562758}"/>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28647163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238283792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ftware Showcase Mobi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BA4C13AD-8ACD-6D48-8397-E18C20A4E25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8948" y="175260"/>
            <a:ext cx="1872905" cy="3352937"/>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8477884" y="558439"/>
            <a:ext cx="1429296" cy="2543305"/>
          </a:xfrm>
          <a:prstGeom prst="rect">
            <a:avLst/>
          </a:prstGeom>
        </p:spPr>
        <p:txBody>
          <a:bodyPr anchor="ctr"/>
          <a:lstStyle>
            <a:lvl1pPr marL="0" indent="0" algn="ctr">
              <a:buNone/>
              <a:defRPr sz="1500"/>
            </a:lvl1pPr>
          </a:lstStyle>
          <a:p>
            <a:r>
              <a:rPr lang="en-US" dirty="0"/>
              <a:t>Click to add screenshot</a:t>
            </a:r>
          </a:p>
        </p:txBody>
      </p:sp>
      <p:sp>
        <p:nvSpPr>
          <p:cNvPr id="19" name="Picture Placeholder 7">
            <a:extLst>
              <a:ext uri="{FF2B5EF4-FFF2-40B4-BE49-F238E27FC236}">
                <a16:creationId xmlns:a16="http://schemas.microsoft.com/office/drawing/2014/main" id="{EB9F51BC-0E94-8743-BD4B-C3E816948321}"/>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20" name="Text Placeholder 14">
            <a:extLst>
              <a:ext uri="{FF2B5EF4-FFF2-40B4-BE49-F238E27FC236}">
                <a16:creationId xmlns:a16="http://schemas.microsoft.com/office/drawing/2014/main" id="{637DA1AC-8166-724C-B307-341B74BE4829}"/>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1" name="Text Placeholder 14">
            <a:extLst>
              <a:ext uri="{FF2B5EF4-FFF2-40B4-BE49-F238E27FC236}">
                <a16:creationId xmlns:a16="http://schemas.microsoft.com/office/drawing/2014/main" id="{D3409C8C-E4DA-984E-9069-A2AC2F8F7C85}"/>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2" name="Text Placeholder 14">
            <a:extLst>
              <a:ext uri="{FF2B5EF4-FFF2-40B4-BE49-F238E27FC236}">
                <a16:creationId xmlns:a16="http://schemas.microsoft.com/office/drawing/2014/main" id="{49DC6B78-7419-F746-8BD7-293DFA08828C}"/>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3" name="Text Placeholder 14">
            <a:extLst>
              <a:ext uri="{FF2B5EF4-FFF2-40B4-BE49-F238E27FC236}">
                <a16:creationId xmlns:a16="http://schemas.microsoft.com/office/drawing/2014/main" id="{AB69BE67-F39A-9A45-B9B0-6A3FEAC54A6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4" name="Text Placeholder 14">
            <a:extLst>
              <a:ext uri="{FF2B5EF4-FFF2-40B4-BE49-F238E27FC236}">
                <a16:creationId xmlns:a16="http://schemas.microsoft.com/office/drawing/2014/main" id="{5A323518-05EF-C14C-BA35-3EE7F9DDCA7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5" name="Text Placeholder 14">
            <a:extLst>
              <a:ext uri="{FF2B5EF4-FFF2-40B4-BE49-F238E27FC236}">
                <a16:creationId xmlns:a16="http://schemas.microsoft.com/office/drawing/2014/main" id="{A0842BBF-CC99-CA44-80F9-A21242B0FAD0}"/>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34397939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ftware Showcase Mobile 2">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6D836FE-A12A-6245-8A2D-E8596152DD84}"/>
              </a:ext>
            </a:extLst>
          </p:cNvPr>
          <p:cNvGrpSpPr/>
          <p:nvPr userDrawn="1"/>
        </p:nvGrpSpPr>
        <p:grpSpPr>
          <a:xfrm>
            <a:off x="2341251" y="-1158704"/>
            <a:ext cx="13447489" cy="7683382"/>
            <a:chOff x="4683111" y="-2317407"/>
            <a:chExt cx="26898480" cy="15366763"/>
          </a:xfrm>
        </p:grpSpPr>
        <p:pic>
          <p:nvPicPr>
            <p:cNvPr id="30" name="Picture 29">
              <a:extLst>
                <a:ext uri="{FF2B5EF4-FFF2-40B4-BE49-F238E27FC236}">
                  <a16:creationId xmlns:a16="http://schemas.microsoft.com/office/drawing/2014/main" id="{04269BC8-CA71-4541-8F93-6833953AF59D}"/>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31" name="Picture 30">
              <a:extLst>
                <a:ext uri="{FF2B5EF4-FFF2-40B4-BE49-F238E27FC236}">
                  <a16:creationId xmlns:a16="http://schemas.microsoft.com/office/drawing/2014/main" id="{ECEBBE7D-B461-3F4B-B191-3ED083C54BB9}"/>
                </a:ext>
              </a:extLst>
            </p:cNvPr>
            <p:cNvPicPr>
              <a:picLocks noChangeAspect="1"/>
            </p:cNvPicPr>
            <p:nvPr userDrawn="1"/>
          </p:nvPicPr>
          <p:blipFill>
            <a:blip r:embed="rId3">
              <a:alphaModFix amt="3000"/>
            </a:blip>
            <a:stretch>
              <a:fillRect/>
            </a:stretch>
          </p:blipFill>
          <p:spPr>
            <a:xfrm rot="965134">
              <a:off x="4683111" y="142001"/>
              <a:ext cx="26898480" cy="9851544"/>
            </a:xfrm>
            <a:prstGeom prst="rect">
              <a:avLst/>
            </a:prstGeom>
          </p:spPr>
        </p:pic>
      </p:grpSp>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pic>
        <p:nvPicPr>
          <p:cNvPr id="20" name="Picture 19">
            <a:extLst>
              <a:ext uri="{FF2B5EF4-FFF2-40B4-BE49-F238E27FC236}">
                <a16:creationId xmlns:a16="http://schemas.microsoft.com/office/drawing/2014/main" id="{65B930B0-37CE-1D4F-BAB1-8A35A58DC6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968123" y="1574593"/>
            <a:ext cx="2591730" cy="4639801"/>
          </a:xfrm>
          <a:prstGeom prst="rect">
            <a:avLst/>
          </a:prstGeom>
        </p:spPr>
      </p:pic>
      <p:sp>
        <p:nvSpPr>
          <p:cNvPr id="27" name="Picture Placeholder 7">
            <a:extLst>
              <a:ext uri="{FF2B5EF4-FFF2-40B4-BE49-F238E27FC236}">
                <a16:creationId xmlns:a16="http://schemas.microsoft.com/office/drawing/2014/main" id="{4DD356D2-D96E-5E4D-88FC-6D853F0DCEBA}"/>
              </a:ext>
            </a:extLst>
          </p:cNvPr>
          <p:cNvSpPr>
            <a:spLocks noGrp="1"/>
          </p:cNvSpPr>
          <p:nvPr>
            <p:ph type="pic" sz="quarter" idx="11" hasCustomPrompt="1"/>
          </p:nvPr>
        </p:nvSpPr>
        <p:spPr>
          <a:xfrm>
            <a:off x="7290878"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28" name="Picture Placeholder 7">
            <a:extLst>
              <a:ext uri="{FF2B5EF4-FFF2-40B4-BE49-F238E27FC236}">
                <a16:creationId xmlns:a16="http://schemas.microsoft.com/office/drawing/2014/main" id="{E7BC3F39-EC1F-ED4C-8CA8-91A38E1417BE}"/>
              </a:ext>
            </a:extLst>
          </p:cNvPr>
          <p:cNvSpPr>
            <a:spLocks noGrp="1"/>
          </p:cNvSpPr>
          <p:nvPr>
            <p:ph type="pic" sz="quarter" idx="18" hasCustomPrompt="1"/>
          </p:nvPr>
        </p:nvSpPr>
        <p:spPr>
          <a:xfrm>
            <a:off x="8398313" y="2108786"/>
            <a:ext cx="1977862" cy="3519430"/>
          </a:xfrm>
          <a:prstGeom prst="rect">
            <a:avLst/>
          </a:prstGeom>
        </p:spPr>
        <p:txBody>
          <a:bodyPr anchor="ctr"/>
          <a:lstStyle>
            <a:lvl1pPr marL="0" indent="0" algn="ctr">
              <a:buNone/>
              <a:defRPr sz="1500"/>
            </a:lvl1pPr>
          </a:lstStyle>
          <a:p>
            <a:r>
              <a:rPr lang="en-US" dirty="0"/>
              <a:t>Click to add screenshot</a:t>
            </a:r>
          </a:p>
        </p:txBody>
      </p:sp>
    </p:spTree>
    <p:extLst>
      <p:ext uri="{BB962C8B-B14F-4D97-AF65-F5344CB8AC3E}">
        <p14:creationId xmlns:p14="http://schemas.microsoft.com/office/powerpoint/2010/main" val="17502829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rdware Showcas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sp>
        <p:nvSpPr>
          <p:cNvPr id="21" name="Picture Placeholder 7">
            <a:extLst>
              <a:ext uri="{FF2B5EF4-FFF2-40B4-BE49-F238E27FC236}">
                <a16:creationId xmlns:a16="http://schemas.microsoft.com/office/drawing/2014/main" id="{193FC9A8-DAC2-E44A-BD60-2E429FB474D6}"/>
              </a:ext>
            </a:extLst>
          </p:cNvPr>
          <p:cNvSpPr>
            <a:spLocks noGrp="1"/>
          </p:cNvSpPr>
          <p:nvPr>
            <p:ph type="pic" sz="quarter" idx="10" hasCustomPrompt="1"/>
          </p:nvPr>
        </p:nvSpPr>
        <p:spPr>
          <a:xfrm>
            <a:off x="7161713" y="400050"/>
            <a:ext cx="3827800" cy="2465070"/>
          </a:xfrm>
          <a:prstGeom prst="rect">
            <a:avLst/>
          </a:prstGeom>
        </p:spPr>
        <p:txBody>
          <a:bodyPr anchor="ctr"/>
          <a:lstStyle>
            <a:lvl1pPr marL="0" indent="0" algn="ctr">
              <a:buNone/>
              <a:defRPr sz="1500"/>
            </a:lvl1pPr>
          </a:lstStyle>
          <a:p>
            <a:r>
              <a:rPr lang="en-US" dirty="0"/>
              <a:t>Click to add image of product/hardware (resize and crop accordingly)</a:t>
            </a:r>
          </a:p>
        </p:txBody>
      </p:sp>
      <p:sp>
        <p:nvSpPr>
          <p:cNvPr id="32" name="Text Placeholder 6">
            <a:extLst>
              <a:ext uri="{FF2B5EF4-FFF2-40B4-BE49-F238E27FC236}">
                <a16:creationId xmlns:a16="http://schemas.microsoft.com/office/drawing/2014/main" id="{2DA6F4BD-5B28-504E-BF81-F8D154CDE6E7}"/>
              </a:ext>
            </a:extLst>
          </p:cNvPr>
          <p:cNvSpPr>
            <a:spLocks noGrp="1"/>
          </p:cNvSpPr>
          <p:nvPr>
            <p:ph type="body" sz="quarter" idx="18" hasCustomPrompt="1"/>
          </p:nvPr>
        </p:nvSpPr>
        <p:spPr>
          <a:xfrm>
            <a:off x="381745" y="1514488"/>
            <a:ext cx="5531376" cy="1350631"/>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34" name="Title 1">
            <a:extLst>
              <a:ext uri="{FF2B5EF4-FFF2-40B4-BE49-F238E27FC236}">
                <a16:creationId xmlns:a16="http://schemas.microsoft.com/office/drawing/2014/main" id="{940548BF-5AB1-264B-8885-F8CF89D330BF}"/>
              </a:ext>
            </a:extLst>
          </p:cNvPr>
          <p:cNvSpPr>
            <a:spLocks noGrp="1"/>
          </p:cNvSpPr>
          <p:nvPr>
            <p:ph type="title" hasCustomPrompt="1"/>
          </p:nvPr>
        </p:nvSpPr>
        <p:spPr>
          <a:xfrm>
            <a:off x="381744" y="400050"/>
            <a:ext cx="553137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sp>
        <p:nvSpPr>
          <p:cNvPr id="13" name="Text Placeholder 14">
            <a:extLst>
              <a:ext uri="{FF2B5EF4-FFF2-40B4-BE49-F238E27FC236}">
                <a16:creationId xmlns:a16="http://schemas.microsoft.com/office/drawing/2014/main" id="{19864519-0E60-5C40-8EBC-4B2B7D8519B7}"/>
              </a:ext>
            </a:extLst>
          </p:cNvPr>
          <p:cNvSpPr>
            <a:spLocks noGrp="1"/>
          </p:cNvSpPr>
          <p:nvPr>
            <p:ph type="body" sz="quarter" idx="19" hasCustomPrompt="1"/>
          </p:nvPr>
        </p:nvSpPr>
        <p:spPr>
          <a:xfrm>
            <a:off x="381744"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4" name="Text Placeholder 14">
            <a:extLst>
              <a:ext uri="{FF2B5EF4-FFF2-40B4-BE49-F238E27FC236}">
                <a16:creationId xmlns:a16="http://schemas.microsoft.com/office/drawing/2014/main" id="{E5304780-F871-B046-BC6D-590A39831F20}"/>
              </a:ext>
            </a:extLst>
          </p:cNvPr>
          <p:cNvSpPr>
            <a:spLocks noGrp="1"/>
          </p:cNvSpPr>
          <p:nvPr>
            <p:ph type="body" sz="quarter" idx="20"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15" name="Text Placeholder 14">
            <a:extLst>
              <a:ext uri="{FF2B5EF4-FFF2-40B4-BE49-F238E27FC236}">
                <a16:creationId xmlns:a16="http://schemas.microsoft.com/office/drawing/2014/main" id="{8B29934E-2D62-1240-9167-6C93B0C4B04B}"/>
              </a:ext>
            </a:extLst>
          </p:cNvPr>
          <p:cNvSpPr>
            <a:spLocks noGrp="1"/>
          </p:cNvSpPr>
          <p:nvPr>
            <p:ph type="body" sz="quarter" idx="21" hasCustomPrompt="1"/>
          </p:nvPr>
        </p:nvSpPr>
        <p:spPr>
          <a:xfrm>
            <a:off x="8535317"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16" name="Text Placeholder 14">
            <a:extLst>
              <a:ext uri="{FF2B5EF4-FFF2-40B4-BE49-F238E27FC236}">
                <a16:creationId xmlns:a16="http://schemas.microsoft.com/office/drawing/2014/main" id="{1270D5C0-C5B8-B446-869F-3FEFDAA813EF}"/>
              </a:ext>
            </a:extLst>
          </p:cNvPr>
          <p:cNvSpPr>
            <a:spLocks noGrp="1"/>
          </p:cNvSpPr>
          <p:nvPr>
            <p:ph type="body" sz="quarter" idx="22"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17" name="Text Placeholder 14">
            <a:extLst>
              <a:ext uri="{FF2B5EF4-FFF2-40B4-BE49-F238E27FC236}">
                <a16:creationId xmlns:a16="http://schemas.microsoft.com/office/drawing/2014/main" id="{5A256B15-6539-954A-B0A4-8BFD0D685AF7}"/>
              </a:ext>
            </a:extLst>
          </p:cNvPr>
          <p:cNvSpPr>
            <a:spLocks noGrp="1"/>
          </p:cNvSpPr>
          <p:nvPr>
            <p:ph type="body" sz="quarter" idx="23" hasCustomPrompt="1"/>
          </p:nvPr>
        </p:nvSpPr>
        <p:spPr>
          <a:xfrm>
            <a:off x="4458531"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18" name="Text Placeholder 14">
            <a:extLst>
              <a:ext uri="{FF2B5EF4-FFF2-40B4-BE49-F238E27FC236}">
                <a16:creationId xmlns:a16="http://schemas.microsoft.com/office/drawing/2014/main" id="{1F77BB75-CB10-E14A-BD7D-DD0B465D6612}"/>
              </a:ext>
            </a:extLst>
          </p:cNvPr>
          <p:cNvSpPr>
            <a:spLocks noGrp="1"/>
          </p:cNvSpPr>
          <p:nvPr>
            <p:ph type="body" sz="quarter" idx="24"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Tree>
    <p:extLst>
      <p:ext uri="{BB962C8B-B14F-4D97-AF65-F5344CB8AC3E}">
        <p14:creationId xmlns:p14="http://schemas.microsoft.com/office/powerpoint/2010/main" val="233313572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ardware Showcas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42764" y="76634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42764" y="1357742"/>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42764" y="249989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42764" y="3091292"/>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42764" y="4038303"/>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42764" y="4629700"/>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25" name="Picture Placeholder 7">
            <a:extLst>
              <a:ext uri="{FF2B5EF4-FFF2-40B4-BE49-F238E27FC236}">
                <a16:creationId xmlns:a16="http://schemas.microsoft.com/office/drawing/2014/main" id="{3D7ACE4E-76FE-1144-8C53-403896439F00}"/>
              </a:ext>
            </a:extLst>
          </p:cNvPr>
          <p:cNvSpPr>
            <a:spLocks noGrp="1"/>
          </p:cNvSpPr>
          <p:nvPr>
            <p:ph type="pic" sz="quarter" idx="10" hasCustomPrompt="1"/>
          </p:nvPr>
        </p:nvSpPr>
        <p:spPr>
          <a:xfrm>
            <a:off x="567480" y="400049"/>
            <a:ext cx="4649287" cy="2994101"/>
          </a:xfrm>
          <a:prstGeom prst="rect">
            <a:avLst/>
          </a:prstGeom>
        </p:spPr>
        <p:txBody>
          <a:bodyPr anchor="ctr"/>
          <a:lstStyle>
            <a:lvl1pPr marL="0" indent="0" algn="ctr">
              <a:buNone/>
              <a:defRPr sz="1500"/>
            </a:lvl1pPr>
          </a:lstStyle>
          <a:p>
            <a:r>
              <a:rPr lang="en-US" dirty="0"/>
              <a:t>Click to add image of product/hardware</a:t>
            </a:r>
            <a:br>
              <a:rPr lang="en-US" dirty="0"/>
            </a:br>
            <a:r>
              <a:rPr lang="en-US" dirty="0"/>
              <a:t>(resize and crop accordingly)</a:t>
            </a:r>
          </a:p>
        </p:txBody>
      </p:sp>
      <p:sp>
        <p:nvSpPr>
          <p:cNvPr id="26" name="Text Placeholder 6">
            <a:extLst>
              <a:ext uri="{FF2B5EF4-FFF2-40B4-BE49-F238E27FC236}">
                <a16:creationId xmlns:a16="http://schemas.microsoft.com/office/drawing/2014/main" id="{455230B3-221C-1E4C-BC2B-E8E08B46F605}"/>
              </a:ext>
            </a:extLst>
          </p:cNvPr>
          <p:cNvSpPr>
            <a:spLocks noGrp="1"/>
          </p:cNvSpPr>
          <p:nvPr>
            <p:ph type="body" sz="quarter" idx="18" hasCustomPrompt="1"/>
          </p:nvPr>
        </p:nvSpPr>
        <p:spPr>
          <a:xfrm>
            <a:off x="567481" y="4675163"/>
            <a:ext cx="4649286" cy="1123445"/>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27" name="Title 1">
            <a:extLst>
              <a:ext uri="{FF2B5EF4-FFF2-40B4-BE49-F238E27FC236}">
                <a16:creationId xmlns:a16="http://schemas.microsoft.com/office/drawing/2014/main" id="{C251D9FA-8996-BA49-BB6F-5030BD94736F}"/>
              </a:ext>
            </a:extLst>
          </p:cNvPr>
          <p:cNvSpPr>
            <a:spLocks noGrp="1"/>
          </p:cNvSpPr>
          <p:nvPr>
            <p:ph type="title" hasCustomPrompt="1"/>
          </p:nvPr>
        </p:nvSpPr>
        <p:spPr>
          <a:xfrm>
            <a:off x="567480" y="3560725"/>
            <a:ext cx="464928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cxnSp>
        <p:nvCxnSpPr>
          <p:cNvPr id="11" name="Straight Connector 10">
            <a:extLst>
              <a:ext uri="{FF2B5EF4-FFF2-40B4-BE49-F238E27FC236}">
                <a16:creationId xmlns:a16="http://schemas.microsoft.com/office/drawing/2014/main" id="{ACCEA2C4-5FE2-F34F-980C-705C9CB4DCD9}"/>
              </a:ext>
            </a:extLst>
          </p:cNvPr>
          <p:cNvCxnSpPr>
            <a:cxnSpLocks/>
          </p:cNvCxnSpPr>
          <p:nvPr userDrawn="1"/>
        </p:nvCxnSpPr>
        <p:spPr bwMode="auto">
          <a:xfrm>
            <a:off x="5605916" y="400050"/>
            <a:ext cx="0" cy="5398558"/>
          </a:xfrm>
          <a:prstGeom prst="line">
            <a:avLst/>
          </a:prstGeom>
          <a:noFill/>
          <a:ln w="2540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94006779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d to Orang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260637588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d to Orang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61969381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d to Orang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55339985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d to Blu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1332244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96708056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to Blu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315919586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9" name="Text Placeholder 3">
            <a:extLst>
              <a:ext uri="{FF2B5EF4-FFF2-40B4-BE49-F238E27FC236}">
                <a16:creationId xmlns:a16="http://schemas.microsoft.com/office/drawing/2014/main" id="{DCFB99D2-B83B-5D4D-A8E5-3EFF65D6697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8FEB5888-F321-9147-A414-3255540B7B1F}"/>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72404606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to Garnet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29082639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to Garnet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04061457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to Garnet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406581345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29A61F7-6340-4F4E-89B1-A028C5609B5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5" name="Straight Connector 4">
            <a:extLst>
              <a:ext uri="{FF2B5EF4-FFF2-40B4-BE49-F238E27FC236}">
                <a16:creationId xmlns:a16="http://schemas.microsoft.com/office/drawing/2014/main" id="{90705F6E-29FA-724F-9BB0-0DE78E894540}"/>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E7950ACE-32C1-604D-8180-4DAF80266D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33460534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d to Oran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7123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d to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4202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d to Garnet Background">
    <p:bg>
      <p:bgPr>
        <a:blipFill dpi="0" rotWithShape="1">
          <a:blip r:embed="rId2" cstate="print">
            <a:lum/>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91947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ay Background 1">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5832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y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7317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Option 1">
    <p:bg>
      <p:bgPr>
        <a:solidFill>
          <a:schemeClr val="bg1"/>
        </a:solidFill>
        <a:effectLst/>
      </p:bgPr>
    </p:bg>
    <p:spTree>
      <p:nvGrpSpPr>
        <p:cNvPr id="1" name=""/>
        <p:cNvGrpSpPr/>
        <p:nvPr/>
      </p:nvGrpSpPr>
      <p:grpSpPr>
        <a:xfrm>
          <a:off x="0" y="0"/>
          <a:ext cx="0" cy="0"/>
          <a:chOff x="0" y="0"/>
          <a:chExt cx="0" cy="0"/>
        </a:xfrm>
      </p:grpSpPr>
      <p:sp>
        <p:nvSpPr>
          <p:cNvPr id="10" name="Text Box 16">
            <a:extLst>
              <a:ext uri="{FF2B5EF4-FFF2-40B4-BE49-F238E27FC236}">
                <a16:creationId xmlns:a16="http://schemas.microsoft.com/office/drawing/2014/main" id="{0661A078-64C5-E643-8659-EDACAB6D5C95}"/>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tx1"/>
                </a:solidFill>
                <a:latin typeface="+mj-lt"/>
                <a:cs typeface="Arial"/>
              </a:rPr>
              <a:t>www.rockwellautomation.com</a:t>
            </a:r>
            <a:endParaRPr lang="en-US" sz="1333" b="0" i="0" spc="20" baseline="0" dirty="0">
              <a:solidFill>
                <a:schemeClr val="tx1"/>
              </a:solidFill>
              <a:latin typeface="+mj-lt"/>
              <a:cs typeface="Arial"/>
            </a:endParaRPr>
          </a:p>
        </p:txBody>
      </p:sp>
      <p:pic>
        <p:nvPicPr>
          <p:cNvPr id="11" name="Picture 10">
            <a:hlinkClick r:id="rId2"/>
            <a:extLst>
              <a:ext uri="{FF2B5EF4-FFF2-40B4-BE49-F238E27FC236}">
                <a16:creationId xmlns:a16="http://schemas.microsoft.com/office/drawing/2014/main" id="{83AF69D2-F106-1F46-B193-0AD79B69B9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3009" y="5525900"/>
            <a:ext cx="226849" cy="226849"/>
          </a:xfrm>
          <a:prstGeom prst="rect">
            <a:avLst/>
          </a:prstGeom>
        </p:spPr>
      </p:pic>
      <p:pic>
        <p:nvPicPr>
          <p:cNvPr id="12" name="Picture 11">
            <a:hlinkClick r:id="rId4"/>
            <a:extLst>
              <a:ext uri="{FF2B5EF4-FFF2-40B4-BE49-F238E27FC236}">
                <a16:creationId xmlns:a16="http://schemas.microsoft.com/office/drawing/2014/main" id="{8FFCF065-7E61-D14D-A6F6-F9F7FC7867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87984" y="5525900"/>
            <a:ext cx="226849" cy="226849"/>
          </a:xfrm>
          <a:prstGeom prst="rect">
            <a:avLst/>
          </a:prstGeom>
        </p:spPr>
      </p:pic>
      <p:pic>
        <p:nvPicPr>
          <p:cNvPr id="16" name="Picture 15">
            <a:hlinkClick r:id="rId6"/>
            <a:extLst>
              <a:ext uri="{FF2B5EF4-FFF2-40B4-BE49-F238E27FC236}">
                <a16:creationId xmlns:a16="http://schemas.microsoft.com/office/drawing/2014/main" id="{F8AAB54B-6297-9D4A-8319-9297410F7A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262960" y="5525900"/>
            <a:ext cx="226849" cy="226849"/>
          </a:xfrm>
          <a:prstGeom prst="rect">
            <a:avLst/>
          </a:prstGeom>
        </p:spPr>
      </p:pic>
      <p:pic>
        <p:nvPicPr>
          <p:cNvPr id="23" name="Picture 22">
            <a:hlinkClick r:id="rId8"/>
            <a:extLst>
              <a:ext uri="{FF2B5EF4-FFF2-40B4-BE49-F238E27FC236}">
                <a16:creationId xmlns:a16="http://schemas.microsoft.com/office/drawing/2014/main" id="{8F580DB3-E8FA-DA47-8EB1-C1CF3DC9CFBC}"/>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537935" y="5525900"/>
            <a:ext cx="226849" cy="226849"/>
          </a:xfrm>
          <a:prstGeom prst="rect">
            <a:avLst/>
          </a:prstGeom>
        </p:spPr>
      </p:pic>
      <p:pic>
        <p:nvPicPr>
          <p:cNvPr id="24" name="Picture 23">
            <a:hlinkClick r:id="rId10"/>
            <a:extLst>
              <a:ext uri="{FF2B5EF4-FFF2-40B4-BE49-F238E27FC236}">
                <a16:creationId xmlns:a16="http://schemas.microsoft.com/office/drawing/2014/main" id="{1B500159-97C8-5B40-8A04-4A9908AFB4A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12910" y="5525900"/>
            <a:ext cx="226849" cy="226849"/>
          </a:xfrm>
          <a:prstGeom prst="rect">
            <a:avLst/>
          </a:prstGeom>
        </p:spPr>
      </p:pic>
      <p:pic>
        <p:nvPicPr>
          <p:cNvPr id="25" name="Picture 24">
            <a:hlinkClick r:id="rId12"/>
            <a:extLst>
              <a:ext uri="{FF2B5EF4-FFF2-40B4-BE49-F238E27FC236}">
                <a16:creationId xmlns:a16="http://schemas.microsoft.com/office/drawing/2014/main" id="{AB6EDC26-2E92-C341-8BE3-6063C00A248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087882" y="5525900"/>
            <a:ext cx="226849" cy="226849"/>
          </a:xfrm>
          <a:prstGeom prst="rect">
            <a:avLst/>
          </a:prstGeom>
        </p:spPr>
      </p:pic>
      <p:sp>
        <p:nvSpPr>
          <p:cNvPr id="17" name="Title 17">
            <a:extLst>
              <a:ext uri="{FF2B5EF4-FFF2-40B4-BE49-F238E27FC236}">
                <a16:creationId xmlns:a16="http://schemas.microsoft.com/office/drawing/2014/main" id="{F3A8541F-7CD8-7D4A-A834-BE830B29E74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tx1"/>
                </a:solidFill>
              </a:defRPr>
            </a:lvl1pPr>
          </a:lstStyle>
          <a:p>
            <a:r>
              <a:rPr lang="en-US" dirty="0"/>
              <a:t>Thank you</a:t>
            </a:r>
          </a:p>
        </p:txBody>
      </p:sp>
      <p:cxnSp>
        <p:nvCxnSpPr>
          <p:cNvPr id="18" name="Straight Connector 17">
            <a:extLst>
              <a:ext uri="{FF2B5EF4-FFF2-40B4-BE49-F238E27FC236}">
                <a16:creationId xmlns:a16="http://schemas.microsoft.com/office/drawing/2014/main" id="{8FE4A251-429E-194B-B2F3-26D9F2A3A9A5}"/>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23CBE8AA-764A-8F40-B80B-8BEDE2D6AFAF}"/>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15" name="Picture 14">
            <a:extLst>
              <a:ext uri="{FF2B5EF4-FFF2-40B4-BE49-F238E27FC236}">
                <a16:creationId xmlns:a16="http://schemas.microsoft.com/office/drawing/2014/main" id="{1BE566FE-745C-B142-9E15-E5A9D88E8D93}"/>
              </a:ext>
            </a:extLst>
          </p:cNvPr>
          <p:cNvPicPr>
            <a:picLocks noChangeAspect="1"/>
          </p:cNvPicPr>
          <p:nvPr userDrawn="1"/>
        </p:nvPicPr>
        <p:blipFill>
          <a:blip r:embed="rId14"/>
          <a:stretch>
            <a:fillRect/>
          </a:stretch>
        </p:blipFill>
        <p:spPr>
          <a:xfrm>
            <a:off x="8187789" y="4469067"/>
            <a:ext cx="3375275" cy="1191894"/>
          </a:xfrm>
          <a:prstGeom prst="rect">
            <a:avLst/>
          </a:prstGeom>
        </p:spPr>
      </p:pic>
    </p:spTree>
    <p:extLst>
      <p:ext uri="{BB962C8B-B14F-4D97-AF65-F5344CB8AC3E}">
        <p14:creationId xmlns:p14="http://schemas.microsoft.com/office/powerpoint/2010/main" val="7136727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130442"/>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a:hlinkClick r:id="rId3"/>
            <a:extLst>
              <a:ext uri="{FF2B5EF4-FFF2-40B4-BE49-F238E27FC236}">
                <a16:creationId xmlns:a16="http://schemas.microsoft.com/office/drawing/2014/main" id="{B868133B-13DD-214A-AD18-02DA53BDD3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24" name="Picture 23">
            <a:hlinkClick r:id="rId5"/>
            <a:extLst>
              <a:ext uri="{FF2B5EF4-FFF2-40B4-BE49-F238E27FC236}">
                <a16:creationId xmlns:a16="http://schemas.microsoft.com/office/drawing/2014/main" id="{42BFD076-58D8-B34B-BEAC-68943EC5C1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26" name="Picture 25">
            <a:hlinkClick r:id="rId7"/>
            <a:extLst>
              <a:ext uri="{FF2B5EF4-FFF2-40B4-BE49-F238E27FC236}">
                <a16:creationId xmlns:a16="http://schemas.microsoft.com/office/drawing/2014/main" id="{70279D4B-A755-2644-A63A-6CBF92D4F2B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27" name="Picture 26">
            <a:hlinkClick r:id="rId9"/>
            <a:extLst>
              <a:ext uri="{FF2B5EF4-FFF2-40B4-BE49-F238E27FC236}">
                <a16:creationId xmlns:a16="http://schemas.microsoft.com/office/drawing/2014/main" id="{1415A083-F9A7-0D4E-9647-6DE1A808BB2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28" name="Picture 27">
            <a:hlinkClick r:id="rId11"/>
            <a:extLst>
              <a:ext uri="{FF2B5EF4-FFF2-40B4-BE49-F238E27FC236}">
                <a16:creationId xmlns:a16="http://schemas.microsoft.com/office/drawing/2014/main" id="{69E99D9A-E9AB-8A4E-985C-C41F07036EF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29" name="Picture 28">
            <a:hlinkClick r:id="rId13"/>
            <a:extLst>
              <a:ext uri="{FF2B5EF4-FFF2-40B4-BE49-F238E27FC236}">
                <a16:creationId xmlns:a16="http://schemas.microsoft.com/office/drawing/2014/main" id="{8918C54F-336A-BF42-A221-BB414EAB95E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cxnSp>
        <p:nvCxnSpPr>
          <p:cNvPr id="15" name="Straight Connector 14">
            <a:extLst>
              <a:ext uri="{FF2B5EF4-FFF2-40B4-BE49-F238E27FC236}">
                <a16:creationId xmlns:a16="http://schemas.microsoft.com/office/drawing/2014/main" id="{1CC2B33D-DEC1-3845-8CAD-3F24FCB00EAA}"/>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0" name="Title 17">
            <a:extLst>
              <a:ext uri="{FF2B5EF4-FFF2-40B4-BE49-F238E27FC236}">
                <a16:creationId xmlns:a16="http://schemas.microsoft.com/office/drawing/2014/main" id="{4DCA60B5-1C79-6342-A570-762A33A00B9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0" name="Text Box 16">
            <a:extLst>
              <a:ext uri="{FF2B5EF4-FFF2-40B4-BE49-F238E27FC236}">
                <a16:creationId xmlns:a16="http://schemas.microsoft.com/office/drawing/2014/main" id="{7DBC9524-50A3-9846-B742-0344C80C5F9B}"/>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12" name="Picture 11">
            <a:extLst>
              <a:ext uri="{FF2B5EF4-FFF2-40B4-BE49-F238E27FC236}">
                <a16:creationId xmlns:a16="http://schemas.microsoft.com/office/drawing/2014/main" id="{BD82AA4C-41E6-774A-8D44-25E7E3A19DFB}"/>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33602746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43EDC28-B646-EC4F-BFB2-A7371928B929}"/>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8" name="Title 17">
            <a:extLst>
              <a:ext uri="{FF2B5EF4-FFF2-40B4-BE49-F238E27FC236}">
                <a16:creationId xmlns:a16="http://schemas.microsoft.com/office/drawing/2014/main" id="{67396C54-95EB-5342-82ED-1F70AE98F8BE}"/>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4" name="Text Box 16">
            <a:extLst>
              <a:ext uri="{FF2B5EF4-FFF2-40B4-BE49-F238E27FC236}">
                <a16:creationId xmlns:a16="http://schemas.microsoft.com/office/drawing/2014/main" id="{5D9820F4-D834-794C-AF6C-AB0D54BAF43C}"/>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35" name="Picture 34">
            <a:hlinkClick r:id="rId3"/>
            <a:extLst>
              <a:ext uri="{FF2B5EF4-FFF2-40B4-BE49-F238E27FC236}">
                <a16:creationId xmlns:a16="http://schemas.microsoft.com/office/drawing/2014/main" id="{0E7BD1F3-11E1-C34B-811F-D4066B5838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36" name="Picture 35">
            <a:hlinkClick r:id="rId5"/>
            <a:extLst>
              <a:ext uri="{FF2B5EF4-FFF2-40B4-BE49-F238E27FC236}">
                <a16:creationId xmlns:a16="http://schemas.microsoft.com/office/drawing/2014/main" id="{90961F99-77D0-8347-B0BA-390350A6BBE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37" name="Picture 36">
            <a:hlinkClick r:id="rId7"/>
            <a:extLst>
              <a:ext uri="{FF2B5EF4-FFF2-40B4-BE49-F238E27FC236}">
                <a16:creationId xmlns:a16="http://schemas.microsoft.com/office/drawing/2014/main" id="{29900D5A-E4CA-A54B-B2DE-10272D8527F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38" name="Picture 37">
            <a:hlinkClick r:id="rId9"/>
            <a:extLst>
              <a:ext uri="{FF2B5EF4-FFF2-40B4-BE49-F238E27FC236}">
                <a16:creationId xmlns:a16="http://schemas.microsoft.com/office/drawing/2014/main" id="{A960C51A-C9F7-0F4C-983E-D82AFD109F2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39" name="Picture 38">
            <a:hlinkClick r:id="rId11"/>
            <a:extLst>
              <a:ext uri="{FF2B5EF4-FFF2-40B4-BE49-F238E27FC236}">
                <a16:creationId xmlns:a16="http://schemas.microsoft.com/office/drawing/2014/main" id="{F803E1AE-8E0B-1F45-99E3-D9AE0E869071}"/>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40" name="Picture 39">
            <a:hlinkClick r:id="rId13"/>
            <a:extLst>
              <a:ext uri="{FF2B5EF4-FFF2-40B4-BE49-F238E27FC236}">
                <a16:creationId xmlns:a16="http://schemas.microsoft.com/office/drawing/2014/main" id="{F517A53B-48FF-CE40-A420-3BEB1C49F1A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pic>
        <p:nvPicPr>
          <p:cNvPr id="12" name="Picture 11">
            <a:extLst>
              <a:ext uri="{FF2B5EF4-FFF2-40B4-BE49-F238E27FC236}">
                <a16:creationId xmlns:a16="http://schemas.microsoft.com/office/drawing/2014/main" id="{18DC7CD6-CB26-624B-A580-D6795BEEC255}"/>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15807753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9A3244-D5CA-5D48-A87A-813B8C22E1A8}"/>
              </a:ext>
            </a:extLst>
          </p:cNvPr>
          <p:cNvGrpSpPr/>
          <p:nvPr userDrawn="1"/>
        </p:nvGrpSpPr>
        <p:grpSpPr>
          <a:xfrm>
            <a:off x="8932881" y="726571"/>
            <a:ext cx="2581072" cy="989852"/>
            <a:chOff x="8255537" y="4538663"/>
            <a:chExt cx="2581072" cy="989852"/>
          </a:xfrm>
        </p:grpSpPr>
        <p:pic>
          <p:nvPicPr>
            <p:cNvPr id="10" name="Picture 9">
              <a:extLst>
                <a:ext uri="{FF2B5EF4-FFF2-40B4-BE49-F238E27FC236}">
                  <a16:creationId xmlns:a16="http://schemas.microsoft.com/office/drawing/2014/main" id="{2C3EC4EC-A563-8A47-B842-ECA145909D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55537" y="4538663"/>
              <a:ext cx="2581072" cy="597548"/>
            </a:xfrm>
            <a:prstGeom prst="rect">
              <a:avLst/>
            </a:prstGeom>
          </p:spPr>
        </p:pic>
        <p:pic>
          <p:nvPicPr>
            <p:cNvPr id="11" name="Picture 10">
              <a:extLst>
                <a:ext uri="{FF2B5EF4-FFF2-40B4-BE49-F238E27FC236}">
                  <a16:creationId xmlns:a16="http://schemas.microsoft.com/office/drawing/2014/main" id="{EA19FF96-A13C-7A47-9D5A-DC36DE4C50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00419" y="5353542"/>
              <a:ext cx="2291307" cy="174973"/>
            </a:xfrm>
            <a:prstGeom prst="rect">
              <a:avLst/>
            </a:prstGeom>
          </p:spPr>
        </p:pic>
      </p:grpSp>
      <p:sp>
        <p:nvSpPr>
          <p:cNvPr id="12" name="Title 17">
            <a:extLst>
              <a:ext uri="{FF2B5EF4-FFF2-40B4-BE49-F238E27FC236}">
                <a16:creationId xmlns:a16="http://schemas.microsoft.com/office/drawing/2014/main" id="{6F390845-EEC8-7A4A-80BC-C6B649F43CDE}"/>
              </a:ext>
            </a:extLst>
          </p:cNvPr>
          <p:cNvSpPr>
            <a:spLocks noGrp="1"/>
          </p:cNvSpPr>
          <p:nvPr>
            <p:ph type="title" hasCustomPrompt="1"/>
          </p:nvPr>
        </p:nvSpPr>
        <p:spPr>
          <a:xfrm>
            <a:off x="483332" y="3674148"/>
            <a:ext cx="7801070" cy="1681473"/>
          </a:xfrm>
          <a:prstGeom prst="rect">
            <a:avLst/>
          </a:prstGeom>
        </p:spPr>
        <p:txBody>
          <a:bodyPr anchor="b">
            <a:normAutofit/>
          </a:bodyPr>
          <a:lstStyle>
            <a:lvl1pPr algn="l">
              <a:lnSpc>
                <a:spcPts val="4999"/>
              </a:lnSpc>
              <a:defRPr sz="4400">
                <a:solidFill>
                  <a:schemeClr val="tx1"/>
                </a:solidFill>
              </a:defRPr>
            </a:lvl1pPr>
          </a:lstStyle>
          <a:p>
            <a:r>
              <a:rPr lang="en-US" dirty="0"/>
              <a:t>Click to edit master </a:t>
            </a:r>
            <a:br>
              <a:rPr lang="en-US" dirty="0"/>
            </a:br>
            <a:r>
              <a:rPr lang="en-US" dirty="0"/>
              <a:t>title in sentence case</a:t>
            </a:r>
          </a:p>
        </p:txBody>
      </p:sp>
      <p:sp>
        <p:nvSpPr>
          <p:cNvPr id="13" name="Text Placeholder 11">
            <a:extLst>
              <a:ext uri="{FF2B5EF4-FFF2-40B4-BE49-F238E27FC236}">
                <a16:creationId xmlns:a16="http://schemas.microsoft.com/office/drawing/2014/main" id="{676FE5DF-5059-D241-B4F6-16076AEA1ED0}"/>
              </a:ext>
            </a:extLst>
          </p:cNvPr>
          <p:cNvSpPr>
            <a:spLocks noGrp="1"/>
          </p:cNvSpPr>
          <p:nvPr>
            <p:ph type="body" sz="quarter" idx="10" hasCustomPrompt="1"/>
          </p:nvPr>
        </p:nvSpPr>
        <p:spPr>
          <a:xfrm>
            <a:off x="483332" y="5645139"/>
            <a:ext cx="4470218" cy="373923"/>
          </a:xfrm>
          <a:prstGeom prst="rect">
            <a:avLst/>
          </a:prstGeom>
        </p:spPr>
        <p:txBody>
          <a:bodyPr anchor="b"/>
          <a:lstStyle>
            <a:lvl1pPr marL="0" marR="0" indent="0" algn="l"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2"/>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a:t>
            </a:r>
          </a:p>
        </p:txBody>
      </p:sp>
      <p:sp>
        <p:nvSpPr>
          <p:cNvPr id="14" name="Text Placeholder 11">
            <a:extLst>
              <a:ext uri="{FF2B5EF4-FFF2-40B4-BE49-F238E27FC236}">
                <a16:creationId xmlns:a16="http://schemas.microsoft.com/office/drawing/2014/main" id="{99AD877D-1855-8E43-AF49-7FA9C1EE23D0}"/>
              </a:ext>
            </a:extLst>
          </p:cNvPr>
          <p:cNvSpPr>
            <a:spLocks noGrp="1"/>
          </p:cNvSpPr>
          <p:nvPr>
            <p:ph type="body" sz="quarter" idx="11" hasCustomPrompt="1"/>
          </p:nvPr>
        </p:nvSpPr>
        <p:spPr>
          <a:xfrm>
            <a:off x="7395117" y="5457753"/>
            <a:ext cx="1579675" cy="373923"/>
          </a:xfrm>
          <a:prstGeom prst="rect">
            <a:avLst/>
          </a:prstGeom>
        </p:spPr>
        <p:txBody>
          <a:bodyPr/>
          <a:lstStyle>
            <a:lvl1pPr marL="0" indent="0" algn="l">
              <a:buNone/>
              <a:defRPr sz="1400">
                <a:solidFill>
                  <a:schemeClr val="tx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XX • XX • XXXX</a:t>
            </a:r>
          </a:p>
        </p:txBody>
      </p:sp>
      <p:cxnSp>
        <p:nvCxnSpPr>
          <p:cNvPr id="15" name="Straight Connector 14">
            <a:extLst>
              <a:ext uri="{FF2B5EF4-FFF2-40B4-BE49-F238E27FC236}">
                <a16:creationId xmlns:a16="http://schemas.microsoft.com/office/drawing/2014/main" id="{D40E708C-F436-904A-A030-5AD35E1913C6}"/>
              </a:ext>
            </a:extLst>
          </p:cNvPr>
          <p:cNvCxnSpPr>
            <a:cxnSpLocks/>
          </p:cNvCxnSpPr>
          <p:nvPr userDrawn="1"/>
        </p:nvCxnSpPr>
        <p:spPr bwMode="auto">
          <a:xfrm flipH="1">
            <a:off x="552993" y="5613684"/>
            <a:ext cx="6765935" cy="0"/>
          </a:xfrm>
          <a:prstGeom prst="line">
            <a:avLst/>
          </a:prstGeom>
          <a:noFill/>
          <a:ln w="31750" cap="rnd" cmpd="sng" algn="ctr">
            <a:solidFill>
              <a:schemeClr val="bg1">
                <a:lumMod val="85000"/>
              </a:schemeClr>
            </a:solidFill>
            <a:prstDash val="solid"/>
            <a:round/>
            <a:headEnd type="none" w="med" len="med"/>
            <a:tailEnd type="none" w="med" len="med"/>
          </a:ln>
          <a:effectLst/>
        </p:spPr>
      </p:cxnSp>
      <p:grpSp>
        <p:nvGrpSpPr>
          <p:cNvPr id="24" name="Group 23">
            <a:extLst>
              <a:ext uri="{FF2B5EF4-FFF2-40B4-BE49-F238E27FC236}">
                <a16:creationId xmlns:a16="http://schemas.microsoft.com/office/drawing/2014/main" id="{A44C32E2-AEED-324D-99FB-82C07D2EFCF7}"/>
              </a:ext>
            </a:extLst>
          </p:cNvPr>
          <p:cNvGrpSpPr/>
          <p:nvPr userDrawn="1"/>
        </p:nvGrpSpPr>
        <p:grpSpPr>
          <a:xfrm>
            <a:off x="0" y="6248400"/>
            <a:ext cx="2956560" cy="609601"/>
            <a:chOff x="0" y="6248400"/>
            <a:chExt cx="2956560" cy="609601"/>
          </a:xfrm>
        </p:grpSpPr>
        <p:pic>
          <p:nvPicPr>
            <p:cNvPr id="25" name="Picture 24">
              <a:extLst>
                <a:ext uri="{FF2B5EF4-FFF2-40B4-BE49-F238E27FC236}">
                  <a16:creationId xmlns:a16="http://schemas.microsoft.com/office/drawing/2014/main" id="{CF9FD176-2CEA-0B4C-9BA5-573EAAC535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248400"/>
              <a:ext cx="1950488" cy="609601"/>
            </a:xfrm>
            <a:prstGeom prst="rect">
              <a:avLst/>
            </a:prstGeom>
          </p:spPr>
        </p:pic>
        <p:pic>
          <p:nvPicPr>
            <p:cNvPr id="26" name="Picture 25">
              <a:extLst>
                <a:ext uri="{FF2B5EF4-FFF2-40B4-BE49-F238E27FC236}">
                  <a16:creationId xmlns:a16="http://schemas.microsoft.com/office/drawing/2014/main" id="{E0F880D0-1A85-9F48-9BF5-FA087C555FB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81000" y="6385052"/>
              <a:ext cx="259080" cy="328168"/>
            </a:xfrm>
            <a:prstGeom prst="rect">
              <a:avLst/>
            </a:prstGeom>
          </p:spPr>
        </p:pic>
        <p:sp>
          <p:nvSpPr>
            <p:cNvPr id="27" name="TextBox 26">
              <a:extLst>
                <a:ext uri="{FF2B5EF4-FFF2-40B4-BE49-F238E27FC236}">
                  <a16:creationId xmlns:a16="http://schemas.microsoft.com/office/drawing/2014/main" id="{CAFEA842-7D45-A046-ABD3-BF9A1E7EBB8D}"/>
                </a:ext>
              </a:extLst>
            </p:cNvPr>
            <p:cNvSpPr txBox="1"/>
            <p:nvPr userDrawn="1"/>
          </p:nvSpPr>
          <p:spPr>
            <a:xfrm>
              <a:off x="640080" y="6441414"/>
              <a:ext cx="2316480" cy="215444"/>
            </a:xfrm>
            <a:prstGeom prst="rect">
              <a:avLst/>
            </a:prstGeom>
          </p:spPr>
          <p:txBody>
            <a:bodyPr wrap="square" rtlCol="0" anchor="t">
              <a:spAutoFit/>
            </a:bodyPr>
            <a:lstStyle/>
            <a:p>
              <a:pPr marL="0" indent="0" algn="l" defTabSz="914400">
                <a:buNone/>
              </a:pPr>
              <a:r>
                <a:rPr lang="en-US" sz="800" b="1" i="0" kern="0" dirty="0">
                  <a:latin typeface="+mn-lt"/>
                  <a:cs typeface="Arial Narrow" panose="020B0604020202020204" pitchFamily="34" charset="0"/>
                </a:rPr>
                <a:t>PUBLIC</a:t>
              </a:r>
            </a:p>
          </p:txBody>
        </p:sp>
      </p:grpSp>
    </p:spTree>
    <p:extLst>
      <p:ext uri="{BB962C8B-B14F-4D97-AF65-F5344CB8AC3E}">
        <p14:creationId xmlns:p14="http://schemas.microsoft.com/office/powerpoint/2010/main" val="2047148722"/>
      </p:ext>
    </p:extLst>
  </p:cSld>
  <p:clrMapOvr>
    <a:masterClrMapping/>
  </p:clrMapOvr>
  <p:transition spd="med"/>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genda Option 1">
    <p:bg>
      <p:bgPr>
        <a:blipFill dpi="0" rotWithShape="1">
          <a:blip r:embed="rId2" cstate="screen">
            <a:alphaModFix amt="60000"/>
            <a:lum/>
            <a:extLst>
              <a:ext uri="{28A0092B-C50C-407E-A947-70E740481C1C}">
                <a14:useLocalDpi xmlns:a14="http://schemas.microsoft.com/office/drawing/2010/main"/>
              </a:ext>
            </a:extLst>
          </a:blip>
          <a:srcRect/>
          <a:stretch>
            <a:fillRect b="11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828254" y="964372"/>
            <a:ext cx="1958886" cy="553870"/>
          </a:xfrm>
          <a:prstGeom prst="rect">
            <a:avLst/>
          </a:prstGeom>
        </p:spPr>
        <p:txBody>
          <a:bodyPr wrap="square">
            <a:spAutoFit/>
          </a:bodyPr>
          <a:lstStyle/>
          <a:p>
            <a:pPr defTabSz="457109"/>
            <a:r>
              <a:rPr lang="en-US" sz="2999" b="1" dirty="0">
                <a:solidFill>
                  <a:schemeClr val="accent1"/>
                </a:solidFill>
              </a:rPr>
              <a:t>Agenda</a:t>
            </a:r>
          </a:p>
        </p:txBody>
      </p:sp>
      <p:cxnSp>
        <p:nvCxnSpPr>
          <p:cNvPr id="11" name="Straight Connector 10">
            <a:extLst>
              <a:ext uri="{FF2B5EF4-FFF2-40B4-BE49-F238E27FC236}">
                <a16:creationId xmlns:a16="http://schemas.microsoft.com/office/drawing/2014/main" id="{CD98C328-426F-6948-B91F-2DF61849D0A1}"/>
              </a:ext>
            </a:extLst>
          </p:cNvPr>
          <p:cNvCxnSpPr>
            <a:cxnSpLocks/>
          </p:cNvCxnSpPr>
          <p:nvPr userDrawn="1"/>
        </p:nvCxnSpPr>
        <p:spPr bwMode="auto">
          <a:xfrm>
            <a:off x="0" y="1247758"/>
            <a:ext cx="731448" cy="0"/>
          </a:xfrm>
          <a:prstGeom prst="line">
            <a:avLst/>
          </a:prstGeom>
          <a:noFill/>
          <a:ln w="25400" cap="rnd" cmpd="sng" algn="ctr">
            <a:solidFill>
              <a:schemeClr val="accent3"/>
            </a:solidFill>
            <a:prstDash val="solid"/>
            <a:round/>
            <a:headEnd type="none" w="med" len="med"/>
            <a:tailEnd type="none" w="med" len="med"/>
          </a:ln>
          <a:effectLst/>
        </p:spPr>
      </p:cxnSp>
      <p:sp>
        <p:nvSpPr>
          <p:cNvPr id="15" name="Text Placeholder 6">
            <a:extLst>
              <a:ext uri="{FF2B5EF4-FFF2-40B4-BE49-F238E27FC236}">
                <a16:creationId xmlns:a16="http://schemas.microsoft.com/office/drawing/2014/main" id="{408062D2-5CB6-8942-8986-BBA41C3D1158}"/>
              </a:ext>
            </a:extLst>
          </p:cNvPr>
          <p:cNvSpPr>
            <a:spLocks noGrp="1"/>
          </p:cNvSpPr>
          <p:nvPr>
            <p:ph type="body" sz="quarter" idx="10" hasCustomPrompt="1"/>
          </p:nvPr>
        </p:nvSpPr>
        <p:spPr>
          <a:xfrm>
            <a:off x="1469211"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6" name="Text Placeholder 6">
            <a:extLst>
              <a:ext uri="{FF2B5EF4-FFF2-40B4-BE49-F238E27FC236}">
                <a16:creationId xmlns:a16="http://schemas.microsoft.com/office/drawing/2014/main" id="{EB3FFD19-4987-F24C-B831-342586D19361}"/>
              </a:ext>
            </a:extLst>
          </p:cNvPr>
          <p:cNvSpPr>
            <a:spLocks noGrp="1"/>
          </p:cNvSpPr>
          <p:nvPr>
            <p:ph type="body" sz="quarter" idx="11" hasCustomPrompt="1"/>
          </p:nvPr>
        </p:nvSpPr>
        <p:spPr>
          <a:xfrm>
            <a:off x="4228465"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7" name="Text Placeholder 6">
            <a:extLst>
              <a:ext uri="{FF2B5EF4-FFF2-40B4-BE49-F238E27FC236}">
                <a16:creationId xmlns:a16="http://schemas.microsoft.com/office/drawing/2014/main" id="{575FB5BA-7E71-D54C-B7CB-C4F5ED05C159}"/>
              </a:ext>
            </a:extLst>
          </p:cNvPr>
          <p:cNvSpPr>
            <a:spLocks noGrp="1"/>
          </p:cNvSpPr>
          <p:nvPr>
            <p:ph type="body" sz="quarter" idx="12" hasCustomPrompt="1"/>
          </p:nvPr>
        </p:nvSpPr>
        <p:spPr>
          <a:xfrm>
            <a:off x="6854092"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8" name="Text Placeholder 6">
            <a:extLst>
              <a:ext uri="{FF2B5EF4-FFF2-40B4-BE49-F238E27FC236}">
                <a16:creationId xmlns:a16="http://schemas.microsoft.com/office/drawing/2014/main" id="{7CC93D0B-FC31-354D-98EE-436C69174E4F}"/>
              </a:ext>
            </a:extLst>
          </p:cNvPr>
          <p:cNvSpPr>
            <a:spLocks noGrp="1"/>
          </p:cNvSpPr>
          <p:nvPr>
            <p:ph type="body" sz="quarter" idx="13" hasCustomPrompt="1"/>
          </p:nvPr>
        </p:nvSpPr>
        <p:spPr>
          <a:xfrm>
            <a:off x="9490268"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7" name="Text Placeholder 6">
            <a:extLst>
              <a:ext uri="{FF2B5EF4-FFF2-40B4-BE49-F238E27FC236}">
                <a16:creationId xmlns:a16="http://schemas.microsoft.com/office/drawing/2014/main" id="{D4F9AE14-8549-EA4C-89EA-20ACA7E5D186}"/>
              </a:ext>
            </a:extLst>
          </p:cNvPr>
          <p:cNvSpPr>
            <a:spLocks noGrp="1"/>
          </p:cNvSpPr>
          <p:nvPr>
            <p:ph type="body" sz="quarter" idx="18" hasCustomPrompt="1"/>
          </p:nvPr>
        </p:nvSpPr>
        <p:spPr>
          <a:xfrm>
            <a:off x="1584958"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8" name="Text Placeholder 6">
            <a:extLst>
              <a:ext uri="{FF2B5EF4-FFF2-40B4-BE49-F238E27FC236}">
                <a16:creationId xmlns:a16="http://schemas.microsoft.com/office/drawing/2014/main" id="{248E1FF8-C89C-B549-B19A-9107D97729C0}"/>
              </a:ext>
            </a:extLst>
          </p:cNvPr>
          <p:cNvSpPr>
            <a:spLocks noGrp="1"/>
          </p:cNvSpPr>
          <p:nvPr>
            <p:ph type="body" sz="quarter" idx="19" hasCustomPrompt="1"/>
          </p:nvPr>
        </p:nvSpPr>
        <p:spPr>
          <a:xfrm>
            <a:off x="4228465"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9" name="Text Placeholder 6">
            <a:extLst>
              <a:ext uri="{FF2B5EF4-FFF2-40B4-BE49-F238E27FC236}">
                <a16:creationId xmlns:a16="http://schemas.microsoft.com/office/drawing/2014/main" id="{97B48288-E48F-3A4E-8EA9-48ED3E2B3191}"/>
              </a:ext>
            </a:extLst>
          </p:cNvPr>
          <p:cNvSpPr>
            <a:spLocks noGrp="1"/>
          </p:cNvSpPr>
          <p:nvPr>
            <p:ph type="body" sz="quarter" idx="20" hasCustomPrompt="1"/>
          </p:nvPr>
        </p:nvSpPr>
        <p:spPr>
          <a:xfrm>
            <a:off x="6854092"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40" name="Text Placeholder 6">
            <a:extLst>
              <a:ext uri="{FF2B5EF4-FFF2-40B4-BE49-F238E27FC236}">
                <a16:creationId xmlns:a16="http://schemas.microsoft.com/office/drawing/2014/main" id="{A95D2DC0-41F8-A94E-97AB-FD7BD43A5A22}"/>
              </a:ext>
            </a:extLst>
          </p:cNvPr>
          <p:cNvSpPr>
            <a:spLocks noGrp="1"/>
          </p:cNvSpPr>
          <p:nvPr>
            <p:ph type="body" sz="quarter" idx="21" hasCustomPrompt="1"/>
          </p:nvPr>
        </p:nvSpPr>
        <p:spPr>
          <a:xfrm>
            <a:off x="9490268"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45" name="Text Placeholder 2">
            <a:extLst>
              <a:ext uri="{FF2B5EF4-FFF2-40B4-BE49-F238E27FC236}">
                <a16:creationId xmlns:a16="http://schemas.microsoft.com/office/drawing/2014/main" id="{66620212-6C8F-8348-96B1-81C6C3CDE593}"/>
              </a:ext>
            </a:extLst>
          </p:cNvPr>
          <p:cNvSpPr>
            <a:spLocks noGrp="1"/>
          </p:cNvSpPr>
          <p:nvPr>
            <p:ph type="body" sz="quarter" idx="26" hasCustomPrompt="1"/>
          </p:nvPr>
        </p:nvSpPr>
        <p:spPr>
          <a:xfrm>
            <a:off x="828254" y="2129918"/>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47" name="Text Placeholder 2">
            <a:extLst>
              <a:ext uri="{FF2B5EF4-FFF2-40B4-BE49-F238E27FC236}">
                <a16:creationId xmlns:a16="http://schemas.microsoft.com/office/drawing/2014/main" id="{719E93A6-CD62-4D41-844D-E009103D7ED5}"/>
              </a:ext>
            </a:extLst>
          </p:cNvPr>
          <p:cNvSpPr>
            <a:spLocks noGrp="1"/>
          </p:cNvSpPr>
          <p:nvPr>
            <p:ph type="body" sz="quarter" idx="27" hasCustomPrompt="1"/>
          </p:nvPr>
        </p:nvSpPr>
        <p:spPr>
          <a:xfrm>
            <a:off x="3425202" y="2129918"/>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49" name="Text Placeholder 2">
            <a:extLst>
              <a:ext uri="{FF2B5EF4-FFF2-40B4-BE49-F238E27FC236}">
                <a16:creationId xmlns:a16="http://schemas.microsoft.com/office/drawing/2014/main" id="{BFF325D0-8AC1-9949-B12C-6E3929ECA591}"/>
              </a:ext>
            </a:extLst>
          </p:cNvPr>
          <p:cNvSpPr>
            <a:spLocks noGrp="1"/>
          </p:cNvSpPr>
          <p:nvPr>
            <p:ph type="body" sz="quarter" idx="28" hasCustomPrompt="1"/>
          </p:nvPr>
        </p:nvSpPr>
        <p:spPr>
          <a:xfrm>
            <a:off x="6066802" y="2129918"/>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51" name="Text Placeholder 2">
            <a:extLst>
              <a:ext uri="{FF2B5EF4-FFF2-40B4-BE49-F238E27FC236}">
                <a16:creationId xmlns:a16="http://schemas.microsoft.com/office/drawing/2014/main" id="{AD88542B-2F87-A147-BBCC-1DB12DCA0B55}"/>
              </a:ext>
            </a:extLst>
          </p:cNvPr>
          <p:cNvSpPr>
            <a:spLocks noGrp="1"/>
          </p:cNvSpPr>
          <p:nvPr>
            <p:ph type="body" sz="quarter" idx="29" hasCustomPrompt="1"/>
          </p:nvPr>
        </p:nvSpPr>
        <p:spPr>
          <a:xfrm>
            <a:off x="8675931" y="2129918"/>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53" name="Text Placeholder 2">
            <a:extLst>
              <a:ext uri="{FF2B5EF4-FFF2-40B4-BE49-F238E27FC236}">
                <a16:creationId xmlns:a16="http://schemas.microsoft.com/office/drawing/2014/main" id="{1A930E5A-42B4-CF4D-AE87-23AAC076D58D}"/>
              </a:ext>
            </a:extLst>
          </p:cNvPr>
          <p:cNvSpPr>
            <a:spLocks noGrp="1"/>
          </p:cNvSpPr>
          <p:nvPr>
            <p:ph type="body" sz="quarter" idx="30" hasCustomPrompt="1"/>
          </p:nvPr>
        </p:nvSpPr>
        <p:spPr>
          <a:xfrm>
            <a:off x="8675931" y="3799061"/>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55" name="Text Placeholder 2">
            <a:extLst>
              <a:ext uri="{FF2B5EF4-FFF2-40B4-BE49-F238E27FC236}">
                <a16:creationId xmlns:a16="http://schemas.microsoft.com/office/drawing/2014/main" id="{CD80DE76-F51B-1640-8D11-D3E5C4133141}"/>
              </a:ext>
            </a:extLst>
          </p:cNvPr>
          <p:cNvSpPr>
            <a:spLocks noGrp="1"/>
          </p:cNvSpPr>
          <p:nvPr>
            <p:ph type="body" sz="quarter" idx="31" hasCustomPrompt="1"/>
          </p:nvPr>
        </p:nvSpPr>
        <p:spPr>
          <a:xfrm>
            <a:off x="6063360" y="3799061"/>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57" name="Text Placeholder 2">
            <a:extLst>
              <a:ext uri="{FF2B5EF4-FFF2-40B4-BE49-F238E27FC236}">
                <a16:creationId xmlns:a16="http://schemas.microsoft.com/office/drawing/2014/main" id="{9504C00E-4494-A041-A5D9-7A8AB794234B}"/>
              </a:ext>
            </a:extLst>
          </p:cNvPr>
          <p:cNvSpPr>
            <a:spLocks noGrp="1"/>
          </p:cNvSpPr>
          <p:nvPr>
            <p:ph type="body" sz="quarter" idx="32" hasCustomPrompt="1"/>
          </p:nvPr>
        </p:nvSpPr>
        <p:spPr>
          <a:xfrm>
            <a:off x="3421760" y="3799061"/>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59" name="Text Placeholder 2">
            <a:extLst>
              <a:ext uri="{FF2B5EF4-FFF2-40B4-BE49-F238E27FC236}">
                <a16:creationId xmlns:a16="http://schemas.microsoft.com/office/drawing/2014/main" id="{5E8A2E94-0C30-2A49-A81C-2B625F27A593}"/>
              </a:ext>
            </a:extLst>
          </p:cNvPr>
          <p:cNvSpPr>
            <a:spLocks noGrp="1"/>
          </p:cNvSpPr>
          <p:nvPr>
            <p:ph type="body" sz="quarter" idx="33" hasCustomPrompt="1"/>
          </p:nvPr>
        </p:nvSpPr>
        <p:spPr>
          <a:xfrm>
            <a:off x="828254" y="3799061"/>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pic>
        <p:nvPicPr>
          <p:cNvPr id="20" name="Picture 19">
            <a:extLst>
              <a:ext uri="{FF2B5EF4-FFF2-40B4-BE49-F238E27FC236}">
                <a16:creationId xmlns:a16="http://schemas.microsoft.com/office/drawing/2014/main" id="{4DCDE807-DA7D-3640-9EA4-F40E81CDDA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84457166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29A61F7-6340-4F4E-89B1-A028C5609B5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5" name="Straight Connector 4">
            <a:extLst>
              <a:ext uri="{FF2B5EF4-FFF2-40B4-BE49-F238E27FC236}">
                <a16:creationId xmlns:a16="http://schemas.microsoft.com/office/drawing/2014/main" id="{90705F6E-29FA-724F-9BB0-0DE78E894540}"/>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E7950ACE-32C1-604D-8180-4DAF80266D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220428911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alf Slid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dirty="0"/>
              <a:t>Click to add image</a:t>
            </a:r>
          </a:p>
        </p:txBody>
      </p:sp>
      <p:sp>
        <p:nvSpPr>
          <p:cNvPr id="10" name="Title 1">
            <a:extLst>
              <a:ext uri="{FF2B5EF4-FFF2-40B4-BE49-F238E27FC236}">
                <a16:creationId xmlns:a16="http://schemas.microsoft.com/office/drawing/2014/main" id="{A7E47FD6-7837-2447-8AD8-BCB8834FAB0B}"/>
              </a:ext>
            </a:extLst>
          </p:cNvPr>
          <p:cNvSpPr>
            <a:spLocks noGrp="1"/>
          </p:cNvSpPr>
          <p:nvPr>
            <p:ph type="title" hasCustomPrompt="1"/>
          </p:nvPr>
        </p:nvSpPr>
        <p:spPr>
          <a:xfrm>
            <a:off x="381745" y="3831636"/>
            <a:ext cx="4495686" cy="2185116"/>
          </a:xfrm>
          <a:prstGeom prst="rect">
            <a:avLst/>
          </a:prstGeom>
        </p:spPr>
        <p:txBody>
          <a:bodyPr anchor="t"/>
          <a:lstStyle>
            <a:lvl1pPr algn="r">
              <a:lnSpc>
                <a:spcPts val="3599"/>
              </a:lnSpc>
              <a:defRPr sz="2999" b="1">
                <a:solidFill>
                  <a:schemeClr val="tx1"/>
                </a:solidFill>
              </a:defRPr>
            </a:lvl1pPr>
          </a:lstStyle>
          <a:p>
            <a:r>
              <a:rPr lang="en-US" dirty="0"/>
              <a:t>Click to edit master title</a:t>
            </a:r>
          </a:p>
        </p:txBody>
      </p:sp>
      <p:cxnSp>
        <p:nvCxnSpPr>
          <p:cNvPr id="11" name="Straight Connector 10">
            <a:extLst>
              <a:ext uri="{FF2B5EF4-FFF2-40B4-BE49-F238E27FC236}">
                <a16:creationId xmlns:a16="http://schemas.microsoft.com/office/drawing/2014/main" id="{9C35138B-1F37-364E-B6A2-20AFE2F3B280}"/>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6" name="Text Placeholder 6">
            <a:extLst>
              <a:ext uri="{FF2B5EF4-FFF2-40B4-BE49-F238E27FC236}">
                <a16:creationId xmlns:a16="http://schemas.microsoft.com/office/drawing/2014/main" id="{D470BE04-E8A8-8C48-A461-39B6DD65D30A}"/>
              </a:ext>
            </a:extLst>
          </p:cNvPr>
          <p:cNvSpPr>
            <a:spLocks noGrp="1"/>
          </p:cNvSpPr>
          <p:nvPr>
            <p:ph type="body" sz="quarter" idx="11" hasCustomPrompt="1"/>
          </p:nvPr>
        </p:nvSpPr>
        <p:spPr>
          <a:xfrm>
            <a:off x="5223896" y="3831636"/>
            <a:ext cx="6580008" cy="2185116"/>
          </a:xfrm>
          <a:prstGeom prst="rect">
            <a:avLst/>
          </a:prstGeom>
        </p:spPr>
        <p:txBody>
          <a:bodyPr anchor="t"/>
          <a:lstStyle>
            <a:lvl1pPr marL="0" indent="0">
              <a:spcAft>
                <a:spcPts val="1200"/>
              </a:spcAft>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pic>
        <p:nvPicPr>
          <p:cNvPr id="8" name="Picture 7">
            <a:extLst>
              <a:ext uri="{FF2B5EF4-FFF2-40B4-BE49-F238E27FC236}">
                <a16:creationId xmlns:a16="http://schemas.microsoft.com/office/drawing/2014/main" id="{81F2C59F-0C5C-D74B-BF82-01D4B54EB4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176077594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 Column 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C4DF49-B1C4-2A40-9E69-F4F5FE0EC81B}"/>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9" name="Text Placeholder 6">
            <a:extLst>
              <a:ext uri="{FF2B5EF4-FFF2-40B4-BE49-F238E27FC236}">
                <a16:creationId xmlns:a16="http://schemas.microsoft.com/office/drawing/2014/main" id="{A401945A-2C65-FA4D-9C48-9ECE79F2D0DD}"/>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ext Placeholder 2">
            <a:extLst>
              <a:ext uri="{FF2B5EF4-FFF2-40B4-BE49-F238E27FC236}">
                <a16:creationId xmlns:a16="http://schemas.microsoft.com/office/drawing/2014/main" id="{793F8A9B-CD25-A04B-9D54-41AE23CF3B32}"/>
              </a:ext>
            </a:extLst>
          </p:cNvPr>
          <p:cNvSpPr>
            <a:spLocks noGrp="1"/>
          </p:cNvSpPr>
          <p:nvPr>
            <p:ph type="body" sz="quarter" idx="16"/>
          </p:nvPr>
        </p:nvSpPr>
        <p:spPr>
          <a:xfrm>
            <a:off x="381000" y="1392865"/>
            <a:ext cx="11428510" cy="1641475"/>
          </a:xfrm>
          <a:prstGeom prst="rect">
            <a:avLst/>
          </a:prstGeom>
        </p:spPr>
        <p:txBody>
          <a:bodyPr>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40902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198077761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mp; Content with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rot="5400000">
            <a:off x="6096000" y="2800348"/>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2" name="Text Placeholder 3">
            <a:extLst>
              <a:ext uri="{FF2B5EF4-FFF2-40B4-BE49-F238E27FC236}">
                <a16:creationId xmlns:a16="http://schemas.microsoft.com/office/drawing/2014/main" id="{7D5C4CE9-412E-7E46-8F3B-6BB58AAC285C}"/>
              </a:ext>
            </a:extLst>
          </p:cNvPr>
          <p:cNvSpPr>
            <a:spLocks noGrp="1"/>
          </p:cNvSpPr>
          <p:nvPr>
            <p:ph type="body" sz="quarter" idx="14"/>
          </p:nvPr>
        </p:nvSpPr>
        <p:spPr>
          <a:xfrm>
            <a:off x="380999"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3">
            <a:extLst>
              <a:ext uri="{FF2B5EF4-FFF2-40B4-BE49-F238E27FC236}">
                <a16:creationId xmlns:a16="http://schemas.microsoft.com/office/drawing/2014/main" id="{AE58B1B8-D8BD-8642-8DD3-3DD92EEAE8BD}"/>
              </a:ext>
            </a:extLst>
          </p:cNvPr>
          <p:cNvSpPr>
            <a:spLocks noGrp="1"/>
          </p:cNvSpPr>
          <p:nvPr>
            <p:ph type="body" sz="quarter" idx="15"/>
          </p:nvPr>
        </p:nvSpPr>
        <p:spPr>
          <a:xfrm>
            <a:off x="4367784"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Text Placeholder 3">
            <a:extLst>
              <a:ext uri="{FF2B5EF4-FFF2-40B4-BE49-F238E27FC236}">
                <a16:creationId xmlns:a16="http://schemas.microsoft.com/office/drawing/2014/main" id="{E1BB14E3-FB05-F940-8B05-2DBB29582496}"/>
              </a:ext>
            </a:extLst>
          </p:cNvPr>
          <p:cNvSpPr>
            <a:spLocks noGrp="1"/>
          </p:cNvSpPr>
          <p:nvPr>
            <p:ph type="body" sz="quarter" idx="16"/>
          </p:nvPr>
        </p:nvSpPr>
        <p:spPr>
          <a:xfrm>
            <a:off x="8336281"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6">
            <a:extLst>
              <a:ext uri="{FF2B5EF4-FFF2-40B4-BE49-F238E27FC236}">
                <a16:creationId xmlns:a16="http://schemas.microsoft.com/office/drawing/2014/main" id="{30FA4FAD-5792-2649-92D5-2A689010F283}"/>
              </a:ext>
            </a:extLst>
          </p:cNvPr>
          <p:cNvSpPr>
            <a:spLocks noGrp="1"/>
          </p:cNvSpPr>
          <p:nvPr>
            <p:ph type="body" sz="quarter" idx="13" hasCustomPrompt="1"/>
          </p:nvPr>
        </p:nvSpPr>
        <p:spPr>
          <a:xfrm>
            <a:off x="1518493" y="5438886"/>
            <a:ext cx="9154270" cy="519112"/>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Tree>
    <p:extLst>
      <p:ext uri="{BB962C8B-B14F-4D97-AF65-F5344CB8AC3E}">
        <p14:creationId xmlns:p14="http://schemas.microsoft.com/office/powerpoint/2010/main" val="129945819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image" Target="../media/image11.pn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10.pn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8.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17.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1.png"/><Relationship Id="rId5" Type="http://schemas.openxmlformats.org/officeDocument/2006/relationships/slideLayout" Target="../slideLayouts/slideLayout58.xml"/><Relationship Id="rId10" Type="http://schemas.openxmlformats.org/officeDocument/2006/relationships/image" Target="../media/image10.png"/><Relationship Id="rId4" Type="http://schemas.openxmlformats.org/officeDocument/2006/relationships/slideLayout" Target="../slideLayouts/slideLayout5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50BC4B0-9641-6246-9976-509176792B2B}"/>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3887110837"/>
      </p:ext>
    </p:extLst>
  </p:cSld>
  <p:clrMap bg1="lt1" tx1="dk1" bg2="lt2" tx2="dk2" accent1="accent1" accent2="accent2" accent3="accent3" accent4="accent4" accent5="accent5" accent6="accent6" hlink="hlink" folHlink="folHlink"/>
  <p:sldLayoutIdLst>
    <p:sldLayoutId id="2147483970" r:id="rId1"/>
    <p:sldLayoutId id="2147483919" r:id="rId2"/>
    <p:sldLayoutId id="2147483997" r:id="rId3"/>
    <p:sldLayoutId id="2147483999" r:id="rId4"/>
    <p:sldLayoutId id="2147484002" r:id="rId5"/>
    <p:sldLayoutId id="2147484003" r:id="rId6"/>
    <p:sldLayoutId id="2147484004" r:id="rId7"/>
    <p:sldLayoutId id="2147484005" r:id="rId8"/>
    <p:sldLayoutId id="2147484006" r:id="rId9"/>
    <p:sldLayoutId id="2147484007" r:id="rId10"/>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50BC4B0-9641-6246-9976-509176792B2B}"/>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102604952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24"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4" name="Picture 3">
            <a:extLst>
              <a:ext uri="{FF2B5EF4-FFF2-40B4-BE49-F238E27FC236}">
                <a16:creationId xmlns:a16="http://schemas.microsoft.com/office/drawing/2014/main" id="{153D59C5-CE39-B646-A19E-D4441B9BA352}"/>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7196473" y="6416128"/>
            <a:ext cx="1280160" cy="296474"/>
          </a:xfrm>
          <a:prstGeom prst="rect">
            <a:avLst/>
          </a:prstGeom>
        </p:spPr>
      </p:pic>
      <p:sp>
        <p:nvSpPr>
          <p:cNvPr id="5" name="Rectangle 4">
            <a:extLst>
              <a:ext uri="{FF2B5EF4-FFF2-40B4-BE49-F238E27FC236}">
                <a16:creationId xmlns:a16="http://schemas.microsoft.com/office/drawing/2014/main" id="{6CD08CC1-AC11-8C4E-B595-A8E41BCF7D64}"/>
              </a:ext>
            </a:extLst>
          </p:cNvPr>
          <p:cNvSpPr>
            <a:spLocks noChangeArrowheads="1"/>
          </p:cNvSpPr>
          <p:nvPr userDrawn="1"/>
        </p:nvSpPr>
        <p:spPr bwMode="auto">
          <a:xfrm>
            <a:off x="3472790" y="6466139"/>
            <a:ext cx="3109550"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©2020 Rockwell Automation, Inc. |  </a:t>
            </a:r>
            <a:r>
              <a:rPr lang="en-US" sz="700" b="0" i="0" kern="1200" dirty="0">
                <a:solidFill>
                  <a:schemeClr val="tx2"/>
                </a:solidFill>
                <a:effectLst/>
                <a:latin typeface="+mj-lt"/>
                <a:ea typeface="+mn-ea"/>
                <a:cs typeface="+mn-cs"/>
              </a:rPr>
              <a:t>#</a:t>
            </a:r>
            <a:r>
              <a:rPr lang="en-US" sz="700" b="0" i="0" kern="1200" dirty="0" err="1">
                <a:solidFill>
                  <a:schemeClr val="tx2"/>
                </a:solidFill>
                <a:effectLst/>
                <a:latin typeface="+mj-lt"/>
                <a:ea typeface="+mn-ea"/>
                <a:cs typeface="+mn-cs"/>
              </a:rPr>
              <a:t>ROKLive</a:t>
            </a:r>
            <a:r>
              <a:rPr lang="en-US" sz="700" b="0" i="0" kern="1200" dirty="0">
                <a:solidFill>
                  <a:schemeClr val="tx2"/>
                </a:solidFill>
                <a:effectLst/>
                <a:latin typeface="+mj-lt"/>
                <a:ea typeface="+mn-ea"/>
                <a:cs typeface="+mn-cs"/>
              </a:rPr>
              <a:t>  |</a:t>
            </a:r>
            <a:r>
              <a:rPr lang="en-US" sz="700" kern="0" spc="27" dirty="0">
                <a:solidFill>
                  <a:schemeClr val="tx2"/>
                </a:solidFill>
                <a:latin typeface="+mj-lt"/>
                <a:ea typeface="Arial Unicode MS" charset="0"/>
                <a:cs typeface="Arial" panose="020B0604020202020204" pitchFamily="34" charset="0"/>
              </a:rPr>
              <a:t> </a:t>
            </a:r>
          </a:p>
        </p:txBody>
      </p:sp>
      <p:sp>
        <p:nvSpPr>
          <p:cNvPr id="6" name="Rectangle 5">
            <a:extLst>
              <a:ext uri="{FF2B5EF4-FFF2-40B4-BE49-F238E27FC236}">
                <a16:creationId xmlns:a16="http://schemas.microsoft.com/office/drawing/2014/main" id="{1E1AC9DC-3103-B54E-8108-A1E9A0B65B42}"/>
              </a:ext>
            </a:extLst>
          </p:cNvPr>
          <p:cNvSpPr>
            <a:spLocks noChangeArrowheads="1"/>
          </p:cNvSpPr>
          <p:nvPr userDrawn="1"/>
        </p:nvSpPr>
        <p:spPr bwMode="auto">
          <a:xfrm>
            <a:off x="6309335"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
        <p:nvSpPr>
          <p:cNvPr id="8" name="Title Placeholder 1">
            <a:extLst>
              <a:ext uri="{FF2B5EF4-FFF2-40B4-BE49-F238E27FC236}">
                <a16:creationId xmlns:a16="http://schemas.microsoft.com/office/drawing/2014/main" id="{3DC8961D-1A3D-954E-A5F6-85ED4C3F07AD}"/>
              </a:ext>
            </a:extLst>
          </p:cNvPr>
          <p:cNvSpPr>
            <a:spLocks noGrp="1"/>
          </p:cNvSpPr>
          <p:nvPr userDrawn="1">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2159891949"/>
      </p:ext>
    </p:extLst>
  </p:cSld>
  <p:clrMap bg1="lt1" tx1="dk1" bg2="lt2" tx2="dk2" accent1="accent1" accent2="accent2" accent3="accent3" accent4="accent4" accent5="accent5" accent6="accent6" hlink="hlink" folHlink="folHlink"/>
  <p:sldLayoutIdLst>
    <p:sldLayoutId id="2147483909" r:id="rId1"/>
    <p:sldLayoutId id="2147483911" r:id="rId2"/>
    <p:sldLayoutId id="2147483912" r:id="rId3"/>
    <p:sldLayoutId id="2147483842" r:id="rId4"/>
    <p:sldLayoutId id="2147483892" r:id="rId5"/>
    <p:sldLayoutId id="2147483904" r:id="rId6"/>
    <p:sldLayoutId id="2147483985" r:id="rId7"/>
    <p:sldLayoutId id="2147483929" r:id="rId8"/>
    <p:sldLayoutId id="2147483930" r:id="rId9"/>
    <p:sldLayoutId id="2147483987" r:id="rId10"/>
    <p:sldLayoutId id="2147483986" r:id="rId11"/>
    <p:sldLayoutId id="2147483947" r:id="rId12"/>
    <p:sldLayoutId id="2147483848" r:id="rId13"/>
    <p:sldLayoutId id="2147483928" r:id="rId14"/>
    <p:sldLayoutId id="2147483995" r:id="rId15"/>
    <p:sldLayoutId id="2147483886" r:id="rId16"/>
    <p:sldLayoutId id="2147483998" r:id="rId17"/>
    <p:sldLayoutId id="2147484000" r:id="rId18"/>
    <p:sldLayoutId id="2147484008" r:id="rId19"/>
    <p:sldLayoutId id="2147484021" r:id="rId20"/>
    <p:sldLayoutId id="2147484023" r:id="rId21"/>
    <p:sldLayoutId id="2147484024" r:id="rId22"/>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DC8961D-1A3D-954E-A5F6-85ED4C3F07AD}"/>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23"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2398BA92-C2E4-054E-B87B-4649EAEDF480}"/>
              </a:ext>
            </a:extLst>
          </p:cNvPr>
          <p:cNvPicPr>
            <a:picLocks noChangeAspect="1"/>
          </p:cNvPicPr>
          <p:nvPr userDrawn="1"/>
        </p:nvPicPr>
        <p:blipFill rotWithShape="1">
          <a:blip r:embed="rId24" cstate="print">
            <a:extLst>
              <a:ext uri="{28A0092B-C50C-407E-A947-70E740481C1C}">
                <a14:useLocalDpi xmlns:a14="http://schemas.microsoft.com/office/drawing/2010/main"/>
              </a:ext>
            </a:extLst>
          </a:blip>
          <a:srcRect/>
          <a:stretch/>
        </p:blipFill>
        <p:spPr>
          <a:xfrm>
            <a:off x="7199118" y="6412899"/>
            <a:ext cx="1280160" cy="299703"/>
          </a:xfrm>
          <a:prstGeom prst="rect">
            <a:avLst/>
          </a:prstGeom>
        </p:spPr>
      </p:pic>
      <p:sp>
        <p:nvSpPr>
          <p:cNvPr id="17" name="Rectangle 16">
            <a:extLst>
              <a:ext uri="{FF2B5EF4-FFF2-40B4-BE49-F238E27FC236}">
                <a16:creationId xmlns:a16="http://schemas.microsoft.com/office/drawing/2014/main" id="{F6634297-9A24-2846-82BF-769525307721}"/>
              </a:ext>
            </a:extLst>
          </p:cNvPr>
          <p:cNvSpPr>
            <a:spLocks noChangeArrowheads="1"/>
          </p:cNvSpPr>
          <p:nvPr userDrawn="1"/>
        </p:nvSpPr>
        <p:spPr bwMode="auto">
          <a:xfrm>
            <a:off x="3479415"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n-lt"/>
                <a:ea typeface="Arial Unicode MS" charset="0"/>
                <a:cs typeface="Arial" panose="020B0604020202020204" pitchFamily="34" charset="0"/>
              </a:rPr>
              <a:t>PUBLIC | Copyright ©2019 Rockwell Automation, Inc. |  </a:t>
            </a:r>
            <a:r>
              <a:rPr lang="en-US" sz="700" b="0" i="0" kern="1200" dirty="0">
                <a:solidFill>
                  <a:schemeClr val="bg1"/>
                </a:solidFill>
                <a:effectLst/>
                <a:latin typeface="+mn-lt"/>
                <a:ea typeface="+mn-ea"/>
                <a:cs typeface="+mn-cs"/>
              </a:rPr>
              <a:t>#</a:t>
            </a:r>
            <a:r>
              <a:rPr lang="en-US" sz="700" b="0" i="0" kern="1200" dirty="0" err="1">
                <a:solidFill>
                  <a:schemeClr val="bg1"/>
                </a:solidFill>
                <a:effectLst/>
                <a:latin typeface="+mn-lt"/>
                <a:ea typeface="+mn-ea"/>
                <a:cs typeface="+mn-cs"/>
              </a:rPr>
              <a:t>ROKLive</a:t>
            </a:r>
            <a:r>
              <a:rPr lang="en-US" sz="700" b="0" i="0" kern="1200" dirty="0">
                <a:solidFill>
                  <a:schemeClr val="bg1"/>
                </a:solidFill>
                <a:effectLst/>
                <a:latin typeface="+mn-lt"/>
                <a:ea typeface="+mn-ea"/>
                <a:cs typeface="+mn-cs"/>
              </a:rPr>
              <a:t>  |</a:t>
            </a:r>
            <a:r>
              <a:rPr lang="en-US" sz="700" kern="0" spc="27" dirty="0">
                <a:solidFill>
                  <a:schemeClr val="bg1"/>
                </a:solidFill>
                <a:latin typeface="+mn-lt"/>
                <a:ea typeface="Arial Unicode MS" charset="0"/>
                <a:cs typeface="Arial" panose="020B0604020202020204" pitchFamily="34" charset="0"/>
              </a:rPr>
              <a:t> </a:t>
            </a:r>
          </a:p>
        </p:txBody>
      </p:sp>
      <p:sp>
        <p:nvSpPr>
          <p:cNvPr id="18" name="Rectangle 17">
            <a:extLst>
              <a:ext uri="{FF2B5EF4-FFF2-40B4-BE49-F238E27FC236}">
                <a16:creationId xmlns:a16="http://schemas.microsoft.com/office/drawing/2014/main" id="{6F4ED996-EBB2-D14D-9A07-63E46072245D}"/>
              </a:ext>
            </a:extLst>
          </p:cNvPr>
          <p:cNvSpPr>
            <a:spLocks noChangeArrowheads="1"/>
          </p:cNvSpPr>
          <p:nvPr userDrawn="1"/>
        </p:nvSpPr>
        <p:spPr bwMode="auto">
          <a:xfrm>
            <a:off x="6311980"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38657630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5" r:id="rId3"/>
    <p:sldLayoutId id="2147483956" r:id="rId4"/>
    <p:sldLayoutId id="2147483988" r:id="rId5"/>
    <p:sldLayoutId id="2147483989" r:id="rId6"/>
    <p:sldLayoutId id="2147483990" r:id="rId7"/>
    <p:sldLayoutId id="2147483991" r:id="rId8"/>
    <p:sldLayoutId id="2147483992" r:id="rId9"/>
    <p:sldLayoutId id="2147483993" r:id="rId10"/>
    <p:sldLayoutId id="2147483963" r:id="rId11"/>
    <p:sldLayoutId id="2147483964" r:id="rId12"/>
    <p:sldLayoutId id="2147483965" r:id="rId13"/>
    <p:sldLayoutId id="2147483966" r:id="rId14"/>
    <p:sldLayoutId id="2147483967" r:id="rId15"/>
    <p:sldLayoutId id="2147483969" r:id="rId16"/>
    <p:sldLayoutId id="2147484009" r:id="rId17"/>
    <p:sldLayoutId id="2147484010" r:id="rId18"/>
    <p:sldLayoutId id="2147484011" r:id="rId19"/>
    <p:sldLayoutId id="2147484012" r:id="rId20"/>
    <p:sldLayoutId id="2147484013" r:id="rId21"/>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FFE67-6676-4844-8254-96F6719D7346}"/>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8" name="Picture 7">
            <a:extLst>
              <a:ext uri="{FF2B5EF4-FFF2-40B4-BE49-F238E27FC236}">
                <a16:creationId xmlns:a16="http://schemas.microsoft.com/office/drawing/2014/main" id="{1DC03CC1-AB99-E84E-A189-31A7D8217A37}"/>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9" name="Rectangle 8">
            <a:extLst>
              <a:ext uri="{FF2B5EF4-FFF2-40B4-BE49-F238E27FC236}">
                <a16:creationId xmlns:a16="http://schemas.microsoft.com/office/drawing/2014/main" id="{74A3CB7A-D5A9-9F4F-B627-8AC7403AD828}"/>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0" name="Rectangle 9">
            <a:extLst>
              <a:ext uri="{FF2B5EF4-FFF2-40B4-BE49-F238E27FC236}">
                <a16:creationId xmlns:a16="http://schemas.microsoft.com/office/drawing/2014/main" id="{829B6072-D773-DC4D-A98E-593F8552B8C8}"/>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21760992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846" r:id="rId3"/>
    <p:sldLayoutId id="2147483932" r:id="rId4"/>
    <p:sldLayoutId id="2147483933" r:id="rId5"/>
    <p:sldLayoutId id="2147483934" r:id="rId6"/>
    <p:sldLayoutId id="2147483935" r:id="rId7"/>
    <p:sldLayoutId id="2147483936" r:id="rId8"/>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28FAC-7E95-394B-93ED-F115850910A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11" name="Picture 10">
            <a:extLst>
              <a:ext uri="{FF2B5EF4-FFF2-40B4-BE49-F238E27FC236}">
                <a16:creationId xmlns:a16="http://schemas.microsoft.com/office/drawing/2014/main" id="{F36239BE-3DE4-A240-B636-54DBCC70F8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12" name="Rectangle 11">
            <a:extLst>
              <a:ext uri="{FF2B5EF4-FFF2-40B4-BE49-F238E27FC236}">
                <a16:creationId xmlns:a16="http://schemas.microsoft.com/office/drawing/2014/main" id="{FB179FCF-AC2E-7C44-A4DE-0E1D2150FAB1}"/>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9DB30F79-13E2-2147-96F1-35F4F2233D3B}"/>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356177180"/>
      </p:ext>
    </p:extLst>
  </p:cSld>
  <p:clrMap bg1="lt1" tx1="dk1" bg2="lt2" tx2="dk2" accent1="accent1" accent2="accent2" accent3="accent3" accent4="accent4" accent5="accent5" accent6="accent6" hlink="hlink" folHlink="folHlink"/>
  <p:sldLayoutIdLst>
    <p:sldLayoutId id="2147483978" r:id="rId1"/>
    <p:sldLayoutId id="2147483973"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71700"/>
      </p:ext>
    </p:extLst>
  </p:cSld>
  <p:clrMap bg1="lt1" tx1="dk1" bg2="lt2" tx2="dk2" accent1="accent1" accent2="accent2" accent3="accent3" accent4="accent4" accent5="accent5" accent6="accent6" hlink="hlink" folHlink="folHlink"/>
  <p:sldLayoutIdLst>
    <p:sldLayoutId id="2147483839" r:id="rId1"/>
    <p:sldLayoutId id="2147483921" r:id="rId2"/>
    <p:sldLayoutId id="2147483922" r:id="rId3"/>
    <p:sldLayoutId id="2147483923" r:id="rId4"/>
    <p:sldLayoutId id="2147483850" r:id="rId5"/>
    <p:sldLayoutId id="2147483851" r:id="rId6"/>
    <p:sldLayoutId id="2147483926" r:id="rId7"/>
    <p:sldLayoutId id="2147483924" r:id="rId8"/>
    <p:sldLayoutId id="2147483925" r:id="rId9"/>
    <p:sldLayoutId id="2147484022" r:id="rId10"/>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DDA584-360D-3A4B-B9CF-9FDA73E9039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10" name="Picture 9">
            <a:extLst>
              <a:ext uri="{FF2B5EF4-FFF2-40B4-BE49-F238E27FC236}">
                <a16:creationId xmlns:a16="http://schemas.microsoft.com/office/drawing/2014/main" id="{B5DA6839-D48F-5C47-909A-01E406FD53F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11" name="Rectangle 10">
            <a:extLst>
              <a:ext uri="{FF2B5EF4-FFF2-40B4-BE49-F238E27FC236}">
                <a16:creationId xmlns:a16="http://schemas.microsoft.com/office/drawing/2014/main" id="{B7799655-0C25-4E4B-B673-A120FBAF8A8B}"/>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2BB47935-E6DF-8E46-8750-14B995EF8897}"/>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141197986"/>
      </p:ext>
    </p:extLst>
  </p:cSld>
  <p:clrMap bg1="lt1" tx1="dk1" bg2="lt2" tx2="dk2" accent1="accent1" accent2="accent2" accent3="accent3" accent4="accent4" accent5="accent5" accent6="accent6" hlink="hlink" folHlink="folHlink"/>
  <p:sldLayoutIdLst>
    <p:sldLayoutId id="2147483940" r:id="rId1"/>
    <p:sldLayoutId id="2147483943" r:id="rId2"/>
    <p:sldLayoutId id="2147483946"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35600-211E-6848-A859-2636890FDDA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7E68146E-5028-A748-8AC9-E98862541FF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8" name="Rectangle 7">
            <a:extLst>
              <a:ext uri="{FF2B5EF4-FFF2-40B4-BE49-F238E27FC236}">
                <a16:creationId xmlns:a16="http://schemas.microsoft.com/office/drawing/2014/main" id="{8539C476-FA85-DE46-8A75-0B3CA0205A5C}"/>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2" name="Rectangle 11">
            <a:extLst>
              <a:ext uri="{FF2B5EF4-FFF2-40B4-BE49-F238E27FC236}">
                <a16:creationId xmlns:a16="http://schemas.microsoft.com/office/drawing/2014/main" id="{6BCCB3C7-2C2F-1F45-9CCE-9B37AF4BE4B3}"/>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691229471"/>
      </p:ext>
    </p:extLst>
  </p:cSld>
  <p:clrMap bg1="lt1" tx1="dk1" bg2="lt2" tx2="dk2" accent1="accent1" accent2="accent2" accent3="accent3" accent4="accent4" accent5="accent5" accent6="accent6" hlink="hlink" folHlink="folHlink"/>
  <p:sldLayoutIdLst>
    <p:sldLayoutId id="2147483994" r:id="rId1"/>
    <p:sldLayoutId id="2147483981"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71552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30.xml"/><Relationship Id="rId6" Type="http://schemas.openxmlformats.org/officeDocument/2006/relationships/image" Target="../media/image94.png"/><Relationship Id="rId5" Type="http://schemas.openxmlformats.org/officeDocument/2006/relationships/image" Target="../media/image80.png"/><Relationship Id="rId4" Type="http://schemas.openxmlformats.org/officeDocument/2006/relationships/image" Target="../media/image93.emf"/></Relationships>
</file>

<file path=ppt/slides/_rels/slide1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91.png"/><Relationship Id="rId2" Type="http://schemas.openxmlformats.org/officeDocument/2006/relationships/image" Target="../media/image95.png"/><Relationship Id="rId16" Type="http://schemas.openxmlformats.org/officeDocument/2006/relationships/image" Target="../media/image94.png"/><Relationship Id="rId1" Type="http://schemas.openxmlformats.org/officeDocument/2006/relationships/slideLayout" Target="../slideLayouts/slideLayout30.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80.png"/><Relationship Id="rId10" Type="http://schemas.openxmlformats.org/officeDocument/2006/relationships/image" Target="../media/image103.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9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3.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hyperlink" Target="https://rockwellautomation.custhelp.com/app/answers/detail/a_id/1083982" TargetMode="External"/><Relationship Id="rId1" Type="http://schemas.openxmlformats.org/officeDocument/2006/relationships/slideLayout" Target="../slideLayouts/slideLayout18.xml"/><Relationship Id="rId4" Type="http://schemas.openxmlformats.org/officeDocument/2006/relationships/image" Target="../media/image114.emf"/></Relationships>
</file>

<file path=ppt/slides/_rels/slide1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hyperlink" Target="https://rockwellautomation.custhelp.com/app/answers/detail/a_id/1082369" TargetMode="External"/><Relationship Id="rId1" Type="http://schemas.openxmlformats.org/officeDocument/2006/relationships/slideLayout" Target="../slideLayouts/slideLayout18.xml"/><Relationship Id="rId5" Type="http://schemas.openxmlformats.org/officeDocument/2006/relationships/image" Target="../media/image123.tiff"/><Relationship Id="rId4" Type="http://schemas.openxmlformats.org/officeDocument/2006/relationships/image" Target="../media/image122.emf"/></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jpeg"/></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jpe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8.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8" Type="http://schemas.openxmlformats.org/officeDocument/2006/relationships/hyperlink" Target="https://thinmanager.com/media/" TargetMode="External"/><Relationship Id="rId13" Type="http://schemas.openxmlformats.org/officeDocument/2006/relationships/hyperlink" Target="https://rockwellautomation.custhelp.com/AgentWeb/?route=okcsAnswerDetails&amp;answerId=1082372&amp;contentState=PUBLISHED" TargetMode="External"/><Relationship Id="rId3" Type="http://schemas.openxmlformats.org/officeDocument/2006/relationships/hyperlink" Target="https://rockwellautomation.custhelp.com/app/answers/detail/a_id/1085134/" TargetMode="External"/><Relationship Id="rId7" Type="http://schemas.openxmlformats.org/officeDocument/2006/relationships/hyperlink" Target="https://rockwellautomation.custhelp.com/app/answers/detail/a_id/1075607" TargetMode="External"/><Relationship Id="rId12" Type="http://schemas.openxmlformats.org/officeDocument/2006/relationships/hyperlink" Target="https://rockwellautomation.custhelp.com/AgentWeb/?route=okcsAnswerDetails&amp;answerId=1088320&amp;contentState=PUBLISHED" TargetMode="External"/><Relationship Id="rId2" Type="http://schemas.openxmlformats.org/officeDocument/2006/relationships/hyperlink" Target="https://rockwellautomation.custhelp.com/app/answers/detail/a_id/1081869" TargetMode="External"/><Relationship Id="rId1" Type="http://schemas.openxmlformats.org/officeDocument/2006/relationships/slideLayout" Target="../slideLayouts/slideLayout22.xml"/><Relationship Id="rId6" Type="http://schemas.openxmlformats.org/officeDocument/2006/relationships/hyperlink" Target="https://rockwellautomation.custhelp.com/AgentWeb/?route=okcsAnswerDetails&amp;answerId=1073472&amp;contentState=PUBLISHED" TargetMode="External"/><Relationship Id="rId11" Type="http://schemas.openxmlformats.org/officeDocument/2006/relationships/hyperlink" Target="https://rockwellautomation.custhelp.com/app/answers/detail/a_id/1072496" TargetMode="External"/><Relationship Id="rId5" Type="http://schemas.openxmlformats.org/officeDocument/2006/relationships/hyperlink" Target="https://rockwellautomation.custhelp.com/app/answers/detail/a_id/1076143" TargetMode="External"/><Relationship Id="rId10" Type="http://schemas.openxmlformats.org/officeDocument/2006/relationships/hyperlink" Target="https://rockwellautomation.custhelp.com/app/answers/detail/a_id/1073475" TargetMode="External"/><Relationship Id="rId4" Type="http://schemas.openxmlformats.org/officeDocument/2006/relationships/hyperlink" Target="https://kb.thinmanager.com/images/1/1c/Common_Questions_Form_for_ThinManager_Engagements.pdf" TargetMode="External"/><Relationship Id="rId9" Type="http://schemas.openxmlformats.org/officeDocument/2006/relationships/hyperlink" Target="https://rockwellautomation.custhelp.com/app/answers/detail/a_id/1082369" TargetMode="External"/><Relationship Id="rId14" Type="http://schemas.openxmlformats.org/officeDocument/2006/relationships/image" Target="../media/image63.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jpeg"/></Relationships>
</file>

<file path=ppt/slides/_rels/slide41.xml.rels><?xml version="1.0" encoding="UTF-8" standalone="yes"?>
<Relationships xmlns="http://schemas.openxmlformats.org/package/2006/relationships"><Relationship Id="rId2" Type="http://schemas.openxmlformats.org/officeDocument/2006/relationships/hyperlink" Target="https://rockwellautomation.custhelp.com/app/answers/answer_view/a_id/1090218/loc/en_US#__highlight" TargetMode="Externa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77.png"/><Relationship Id="rId3" Type="http://schemas.microsoft.com/office/2007/relationships/hdphoto" Target="../media/hdphoto11.wdp"/><Relationship Id="rId21" Type="http://schemas.openxmlformats.org/officeDocument/2006/relationships/image" Target="../media/image79.png"/><Relationship Id="rId7" Type="http://schemas.openxmlformats.org/officeDocument/2006/relationships/image" Target="../media/image68.png"/><Relationship Id="rId12" Type="http://schemas.microsoft.com/office/2007/relationships/hdphoto" Target="../media/hdphoto13.wdp"/><Relationship Id="rId17" Type="http://schemas.openxmlformats.org/officeDocument/2006/relationships/image" Target="../media/image76.png"/><Relationship Id="rId25" Type="http://schemas.openxmlformats.org/officeDocument/2006/relationships/image" Target="../media/image82.png"/><Relationship Id="rId2" Type="http://schemas.openxmlformats.org/officeDocument/2006/relationships/image" Target="../media/image64.png"/><Relationship Id="rId16" Type="http://schemas.openxmlformats.org/officeDocument/2006/relationships/image" Target="../media/image75.png"/><Relationship Id="rId20" Type="http://schemas.microsoft.com/office/2007/relationships/hdphoto" Target="../media/hdphoto14.wdp"/><Relationship Id="rId1" Type="http://schemas.openxmlformats.org/officeDocument/2006/relationships/slideLayout" Target="../slideLayouts/slideLayout84.xml"/><Relationship Id="rId6" Type="http://schemas.openxmlformats.org/officeDocument/2006/relationships/image" Target="../media/image67.png"/><Relationship Id="rId11" Type="http://schemas.openxmlformats.org/officeDocument/2006/relationships/image" Target="../media/image71.png"/><Relationship Id="rId24" Type="http://schemas.microsoft.com/office/2007/relationships/hdphoto" Target="../media/hdphoto15.wdp"/><Relationship Id="rId5" Type="http://schemas.openxmlformats.org/officeDocument/2006/relationships/image" Target="../media/image66.png"/><Relationship Id="rId15" Type="http://schemas.openxmlformats.org/officeDocument/2006/relationships/image" Target="../media/image74.png"/><Relationship Id="rId23" Type="http://schemas.openxmlformats.org/officeDocument/2006/relationships/image" Target="../media/image81.png"/><Relationship Id="rId10" Type="http://schemas.microsoft.com/office/2007/relationships/hdphoto" Target="../media/hdphoto12.wdp"/><Relationship Id="rId19" Type="http://schemas.openxmlformats.org/officeDocument/2006/relationships/image" Target="../media/image78.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14.wdp"/><Relationship Id="rId2" Type="http://schemas.openxmlformats.org/officeDocument/2006/relationships/image" Target="../media/image83.png"/><Relationship Id="rId1" Type="http://schemas.openxmlformats.org/officeDocument/2006/relationships/slideLayout" Target="../slideLayouts/slideLayout87.xml"/><Relationship Id="rId6" Type="http://schemas.openxmlformats.org/officeDocument/2006/relationships/image" Target="../media/image78.png"/><Relationship Id="rId5" Type="http://schemas.openxmlformats.org/officeDocument/2006/relationships/image" Target="../media/image85.png"/><Relationship Id="rId4" Type="http://schemas.openxmlformats.org/officeDocument/2006/relationships/hyperlink" Target="https://kb.thinmanager.com/index.php/Supported_Hardwar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3448-9872-2042-BF8F-6A1EE25ECD06}"/>
              </a:ext>
            </a:extLst>
          </p:cNvPr>
          <p:cNvSpPr>
            <a:spLocks noGrp="1"/>
          </p:cNvSpPr>
          <p:nvPr>
            <p:ph type="title"/>
          </p:nvPr>
        </p:nvSpPr>
        <p:spPr>
          <a:xfrm>
            <a:off x="637563" y="3847042"/>
            <a:ext cx="6819701" cy="1681473"/>
          </a:xfrm>
        </p:spPr>
        <p:txBody>
          <a:bodyPr>
            <a:noAutofit/>
          </a:bodyPr>
          <a:lstStyle/>
          <a:p>
            <a:r>
              <a:rPr lang="en-US" sz="3200" dirty="0">
                <a:latin typeface="+mj-lt"/>
              </a:rPr>
              <a:t>ThinManager Architecture and Best Practices </a:t>
            </a:r>
          </a:p>
        </p:txBody>
      </p:sp>
      <p:pic>
        <p:nvPicPr>
          <p:cNvPr id="7" name="Picture Placeholder 5">
            <a:extLst>
              <a:ext uri="{FF2B5EF4-FFF2-40B4-BE49-F238E27FC236}">
                <a16:creationId xmlns:a16="http://schemas.microsoft.com/office/drawing/2014/main" id="{2108F00D-4076-4F70-8DAB-6C674CC945C6}"/>
              </a:ext>
            </a:extLst>
          </p:cNvPr>
          <p:cNvPicPr>
            <a:picLocks noChangeAspect="1"/>
          </p:cNvPicPr>
          <p:nvPr/>
        </p:nvPicPr>
        <p:blipFill>
          <a:blip r:embed="rId2"/>
          <a:srcRect/>
          <a:stretch/>
        </p:blipFill>
        <p:spPr>
          <a:xfrm>
            <a:off x="-6200" y="0"/>
            <a:ext cx="12198199" cy="322677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pic>
    </p:spTree>
    <p:extLst>
      <p:ext uri="{BB962C8B-B14F-4D97-AF65-F5344CB8AC3E}">
        <p14:creationId xmlns:p14="http://schemas.microsoft.com/office/powerpoint/2010/main" val="27774417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380B97-FED4-438A-B42C-6CEB7940FD95}"/>
              </a:ext>
            </a:extLst>
          </p:cNvPr>
          <p:cNvGrpSpPr/>
          <p:nvPr/>
        </p:nvGrpSpPr>
        <p:grpSpPr>
          <a:xfrm>
            <a:off x="2992700" y="4979939"/>
            <a:ext cx="7253707" cy="989297"/>
            <a:chOff x="2992700" y="4979939"/>
            <a:chExt cx="7253707" cy="989297"/>
          </a:xfrm>
        </p:grpSpPr>
        <p:cxnSp>
          <p:nvCxnSpPr>
            <p:cNvPr id="6" name="Straight Connector 5">
              <a:extLst>
                <a:ext uri="{FF2B5EF4-FFF2-40B4-BE49-F238E27FC236}">
                  <a16:creationId xmlns:a16="http://schemas.microsoft.com/office/drawing/2014/main" id="{BFA84421-6919-4D13-8FBB-6E5E97F04E81}"/>
                </a:ext>
              </a:extLst>
            </p:cNvPr>
            <p:cNvCxnSpPr>
              <a:cxnSpLocks/>
            </p:cNvCxnSpPr>
            <p:nvPr/>
          </p:nvCxnSpPr>
          <p:spPr bwMode="auto">
            <a:xfrm flipV="1">
              <a:off x="2992700" y="5958341"/>
              <a:ext cx="3875628" cy="10895"/>
            </a:xfrm>
            <a:prstGeom prst="line">
              <a:avLst/>
            </a:prstGeom>
            <a:noFill/>
            <a:ln w="28575" cap="flat" cmpd="sng" algn="ctr">
              <a:solidFill>
                <a:schemeClr val="tx2"/>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5E78FEEA-ADDC-4581-9748-0B90B7678388}"/>
                </a:ext>
              </a:extLst>
            </p:cNvPr>
            <p:cNvCxnSpPr>
              <a:cxnSpLocks/>
            </p:cNvCxnSpPr>
            <p:nvPr/>
          </p:nvCxnSpPr>
          <p:spPr bwMode="auto">
            <a:xfrm>
              <a:off x="4435985" y="5352689"/>
              <a:ext cx="5810422" cy="7445"/>
            </a:xfrm>
            <a:prstGeom prst="line">
              <a:avLst/>
            </a:prstGeom>
            <a:noFill/>
            <a:ln w="28575" cap="flat" cmpd="sng" algn="ctr">
              <a:solidFill>
                <a:schemeClr val="tx2"/>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544D840A-EF68-4F0C-9FCB-A5FEACA02626}"/>
                </a:ext>
              </a:extLst>
            </p:cNvPr>
            <p:cNvCxnSpPr>
              <a:cxnSpLocks/>
            </p:cNvCxnSpPr>
            <p:nvPr/>
          </p:nvCxnSpPr>
          <p:spPr bwMode="auto">
            <a:xfrm flipV="1">
              <a:off x="6404656" y="5360134"/>
              <a:ext cx="0" cy="609102"/>
            </a:xfrm>
            <a:prstGeom prst="line">
              <a:avLst/>
            </a:prstGeom>
            <a:noFill/>
            <a:ln w="28575" cap="flat" cmpd="sng" algn="ctr">
              <a:solidFill>
                <a:schemeClr val="tx2"/>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13B9245-35BC-41EB-9928-D23E2FA83577}"/>
                </a:ext>
              </a:extLst>
            </p:cNvPr>
            <p:cNvCxnSpPr>
              <a:cxnSpLocks/>
            </p:cNvCxnSpPr>
            <p:nvPr/>
          </p:nvCxnSpPr>
          <p:spPr bwMode="auto">
            <a:xfrm flipV="1">
              <a:off x="5001721" y="4979939"/>
              <a:ext cx="0" cy="372750"/>
            </a:xfrm>
            <a:prstGeom prst="line">
              <a:avLst/>
            </a:prstGeom>
            <a:noFill/>
            <a:ln w="28575" cap="flat" cmpd="sng" algn="ctr">
              <a:solidFill>
                <a:schemeClr val="tx2"/>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62C21FEA-6186-4126-BB30-8A484C8D4116}"/>
                </a:ext>
              </a:extLst>
            </p:cNvPr>
            <p:cNvCxnSpPr>
              <a:cxnSpLocks/>
            </p:cNvCxnSpPr>
            <p:nvPr/>
          </p:nvCxnSpPr>
          <p:spPr bwMode="auto">
            <a:xfrm flipV="1">
              <a:off x="9179191" y="4979939"/>
              <a:ext cx="0" cy="372750"/>
            </a:xfrm>
            <a:prstGeom prst="line">
              <a:avLst/>
            </a:prstGeom>
            <a:noFill/>
            <a:ln w="28575" cap="flat" cmpd="sng" algn="ctr">
              <a:solidFill>
                <a:schemeClr val="tx2"/>
              </a:solidFill>
              <a:prstDash val="solid"/>
              <a:round/>
              <a:headEnd type="none" w="med" len="med"/>
              <a:tailEnd type="none" w="med" len="med"/>
            </a:ln>
            <a:effectLst/>
          </p:spPr>
        </p:cxnSp>
      </p:grpSp>
      <p:sp>
        <p:nvSpPr>
          <p:cNvPr id="11" name="Text Placeholder 1">
            <a:extLst>
              <a:ext uri="{FF2B5EF4-FFF2-40B4-BE49-F238E27FC236}">
                <a16:creationId xmlns:a16="http://schemas.microsoft.com/office/drawing/2014/main" id="{E60A239C-DA40-4E00-B727-CDAE1546AAFD}"/>
              </a:ext>
            </a:extLst>
          </p:cNvPr>
          <p:cNvSpPr>
            <a:spLocks noGrp="1"/>
          </p:cNvSpPr>
          <p:nvPr>
            <p:ph type="body" sz="quarter" idx="10"/>
          </p:nvPr>
        </p:nvSpPr>
        <p:spPr>
          <a:xfrm>
            <a:off x="381744" y="769531"/>
            <a:ext cx="11428512" cy="348813"/>
          </a:xfrm>
        </p:spPr>
        <p:txBody>
          <a:bodyPr/>
          <a:lstStyle/>
          <a:p>
            <a:r>
              <a:rPr lang="en-US" dirty="0"/>
              <a:t>ThinManager 12 features a container management system allowing </a:t>
            </a:r>
            <a:r>
              <a:rPr lang="en-US" u="sng" dirty="0"/>
              <a:t>web-based content </a:t>
            </a:r>
            <a:r>
              <a:rPr lang="en-US" dirty="0"/>
              <a:t>to be delivered natively</a:t>
            </a:r>
          </a:p>
        </p:txBody>
      </p:sp>
      <p:sp>
        <p:nvSpPr>
          <p:cNvPr id="12" name="Title 2">
            <a:extLst>
              <a:ext uri="{FF2B5EF4-FFF2-40B4-BE49-F238E27FC236}">
                <a16:creationId xmlns:a16="http://schemas.microsoft.com/office/drawing/2014/main" id="{31EAE5FB-03B4-474D-AC04-C9BF05ED172D}"/>
              </a:ext>
            </a:extLst>
          </p:cNvPr>
          <p:cNvSpPr>
            <a:spLocks noGrp="1"/>
          </p:cNvSpPr>
          <p:nvPr>
            <p:ph type="title"/>
          </p:nvPr>
        </p:nvSpPr>
        <p:spPr>
          <a:xfrm>
            <a:off x="381744" y="311488"/>
            <a:ext cx="11428512" cy="515526"/>
          </a:xfrm>
        </p:spPr>
        <p:txBody>
          <a:bodyPr anchor="b"/>
          <a:lstStyle/>
          <a:p>
            <a:r>
              <a:rPr lang="en-US" dirty="0"/>
              <a:t>ThinManager 12 Container Host Display Client </a:t>
            </a:r>
          </a:p>
        </p:txBody>
      </p:sp>
      <p:pic>
        <p:nvPicPr>
          <p:cNvPr id="13" name="Picture Placeholder 19">
            <a:extLst>
              <a:ext uri="{FF2B5EF4-FFF2-40B4-BE49-F238E27FC236}">
                <a16:creationId xmlns:a16="http://schemas.microsoft.com/office/drawing/2014/main" id="{D176CDA3-2E2F-4FC6-9A5D-B37A8269F8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39" b="63322"/>
          <a:stretch/>
        </p:blipFill>
        <p:spPr>
          <a:xfrm>
            <a:off x="1146414" y="3748190"/>
            <a:ext cx="1860136" cy="1103506"/>
          </a:xfrm>
          <a:prstGeom prst="rect">
            <a:avLst/>
          </a:prstGeom>
        </p:spPr>
      </p:pic>
      <p:pic>
        <p:nvPicPr>
          <p:cNvPr id="14" name="Picture 13">
            <a:extLst>
              <a:ext uri="{FF2B5EF4-FFF2-40B4-BE49-F238E27FC236}">
                <a16:creationId xmlns:a16="http://schemas.microsoft.com/office/drawing/2014/main" id="{961C97EC-212D-4274-821B-8EF622D36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567" y="3732070"/>
            <a:ext cx="1943110" cy="1670392"/>
          </a:xfrm>
          <a:prstGeom prst="rect">
            <a:avLst/>
          </a:prstGeom>
        </p:spPr>
      </p:pic>
      <p:sp>
        <p:nvSpPr>
          <p:cNvPr id="15" name="TextBox 14">
            <a:extLst>
              <a:ext uri="{FF2B5EF4-FFF2-40B4-BE49-F238E27FC236}">
                <a16:creationId xmlns:a16="http://schemas.microsoft.com/office/drawing/2014/main" id="{B2DBF600-7A6B-4C2A-B9CB-E421350622EF}"/>
              </a:ext>
            </a:extLst>
          </p:cNvPr>
          <p:cNvSpPr txBox="1"/>
          <p:nvPr/>
        </p:nvSpPr>
        <p:spPr>
          <a:xfrm>
            <a:off x="6124844" y="3563323"/>
            <a:ext cx="2153179" cy="792290"/>
          </a:xfrm>
          <a:prstGeom prst="rect">
            <a:avLst/>
          </a:prstGeom>
          <a:noFill/>
        </p:spPr>
        <p:txBody>
          <a:bodyPr wrap="square" lIns="121909" tIns="60956" rIns="121909" bIns="60956" rtlCol="0" anchor="ctr" anchorCtr="0">
            <a:noAutofit/>
          </a:bodyPr>
          <a:lstStyle/>
          <a:p>
            <a:r>
              <a:rPr lang="en-US" sz="1400" i="1" dirty="0">
                <a:solidFill>
                  <a:schemeClr val="bg2"/>
                </a:solidFill>
                <a:latin typeface="Barlow" panose="00000500000000000000" pitchFamily="50" charset="0"/>
              </a:rPr>
              <a:t>NEW!</a:t>
            </a:r>
          </a:p>
          <a:p>
            <a:r>
              <a:rPr lang="en-US" sz="1400" dirty="0">
                <a:solidFill>
                  <a:schemeClr val="bg2"/>
                </a:solidFill>
                <a:latin typeface="Barlow" panose="00000500000000000000" pitchFamily="50" charset="0"/>
              </a:rPr>
              <a:t>Docker Host</a:t>
            </a:r>
          </a:p>
          <a:p>
            <a:r>
              <a:rPr lang="en-US" sz="1400" dirty="0">
                <a:solidFill>
                  <a:schemeClr val="bg2"/>
                </a:solidFill>
                <a:latin typeface="Barlow" panose="00000500000000000000" pitchFamily="50" charset="0"/>
              </a:rPr>
              <a:t>Container Management</a:t>
            </a:r>
          </a:p>
        </p:txBody>
      </p:sp>
      <p:grpSp>
        <p:nvGrpSpPr>
          <p:cNvPr id="16" name="Group 15">
            <a:extLst>
              <a:ext uri="{FF2B5EF4-FFF2-40B4-BE49-F238E27FC236}">
                <a16:creationId xmlns:a16="http://schemas.microsoft.com/office/drawing/2014/main" id="{B07ACAA0-EEDA-448B-B1DF-8A70B8A1C4F1}"/>
              </a:ext>
            </a:extLst>
          </p:cNvPr>
          <p:cNvGrpSpPr/>
          <p:nvPr/>
        </p:nvGrpSpPr>
        <p:grpSpPr>
          <a:xfrm>
            <a:off x="-654048" y="1410788"/>
            <a:ext cx="11833887" cy="899293"/>
            <a:chOff x="-654048" y="915606"/>
            <a:chExt cx="11833887" cy="964401"/>
          </a:xfrm>
        </p:grpSpPr>
        <p:sp>
          <p:nvSpPr>
            <p:cNvPr id="17" name="Rectangle 16">
              <a:extLst>
                <a:ext uri="{FF2B5EF4-FFF2-40B4-BE49-F238E27FC236}">
                  <a16:creationId xmlns:a16="http://schemas.microsoft.com/office/drawing/2014/main" id="{1A0E78F1-F853-460C-AF04-371D74267C94}"/>
                </a:ext>
              </a:extLst>
            </p:cNvPr>
            <p:cNvSpPr/>
            <p:nvPr/>
          </p:nvSpPr>
          <p:spPr bwMode="auto">
            <a:xfrm flipH="1">
              <a:off x="3757743" y="915606"/>
              <a:ext cx="7422096" cy="959188"/>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sp>
          <p:nvSpPr>
            <p:cNvPr id="18" name="Rectangle 17">
              <a:extLst>
                <a:ext uri="{FF2B5EF4-FFF2-40B4-BE49-F238E27FC236}">
                  <a16:creationId xmlns:a16="http://schemas.microsoft.com/office/drawing/2014/main" id="{CBC3B1D3-1F1C-43F2-ABC8-772969106DFB}"/>
                </a:ext>
              </a:extLst>
            </p:cNvPr>
            <p:cNvSpPr/>
            <p:nvPr/>
          </p:nvSpPr>
          <p:spPr bwMode="auto">
            <a:xfrm>
              <a:off x="-654048" y="920819"/>
              <a:ext cx="4411791" cy="959188"/>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WEB BROWSER </a:t>
              </a:r>
            </a:p>
            <a:p>
              <a:pPr algn="r">
                <a:lnSpc>
                  <a:spcPts val="2933"/>
                </a:lnSpc>
              </a:pPr>
              <a:r>
                <a:rPr lang="en-US" sz="2000" b="1" spc="133" dirty="0">
                  <a:solidFill>
                    <a:srgbClr val="C41230"/>
                  </a:solidFill>
                  <a:cs typeface="Arial Narrow"/>
                </a:rPr>
                <a:t>DISPLAY CLIENT</a:t>
              </a:r>
            </a:p>
          </p:txBody>
        </p:sp>
      </p:grpSp>
      <p:sp>
        <p:nvSpPr>
          <p:cNvPr id="19" name="TextBox 18">
            <a:extLst>
              <a:ext uri="{FF2B5EF4-FFF2-40B4-BE49-F238E27FC236}">
                <a16:creationId xmlns:a16="http://schemas.microsoft.com/office/drawing/2014/main" id="{EC7BE39F-51B9-4F22-AD8E-948D9A54AB31}"/>
              </a:ext>
            </a:extLst>
          </p:cNvPr>
          <p:cNvSpPr txBox="1"/>
          <p:nvPr/>
        </p:nvSpPr>
        <p:spPr>
          <a:xfrm>
            <a:off x="4643121" y="1536889"/>
            <a:ext cx="7582275" cy="704165"/>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Web browser container managed by ThinManager docker host</a:t>
            </a:r>
          </a:p>
          <a:p>
            <a:pPr marL="895231" lvl="1" indent="-285737">
              <a:buFont typeface="Arial" charset="0"/>
              <a:buChar char="•"/>
            </a:pPr>
            <a:r>
              <a:rPr lang="en-US" sz="1400" dirty="0">
                <a:solidFill>
                  <a:schemeClr val="bg2"/>
                </a:solidFill>
              </a:rPr>
              <a:t>Removes RDS Deployment requirement for web applications</a:t>
            </a:r>
          </a:p>
          <a:p>
            <a:pPr marL="895231" lvl="1" indent="-285737">
              <a:buFont typeface="Arial" charset="0"/>
              <a:buChar char="•"/>
            </a:pPr>
            <a:r>
              <a:rPr lang="en-US" sz="1400" dirty="0">
                <a:solidFill>
                  <a:schemeClr val="bg2"/>
                </a:solidFill>
              </a:rPr>
              <a:t>Common platform to deploy applications natively </a:t>
            </a:r>
          </a:p>
        </p:txBody>
      </p:sp>
      <p:pic>
        <p:nvPicPr>
          <p:cNvPr id="20" name="Picture 19">
            <a:extLst>
              <a:ext uri="{FF2B5EF4-FFF2-40B4-BE49-F238E27FC236}">
                <a16:creationId xmlns:a16="http://schemas.microsoft.com/office/drawing/2014/main" id="{75E45875-009E-4354-8FA0-B9AAF480A4C1}"/>
              </a:ext>
            </a:extLst>
          </p:cNvPr>
          <p:cNvPicPr>
            <a:picLocks noChangeAspect="1"/>
          </p:cNvPicPr>
          <p:nvPr/>
        </p:nvPicPr>
        <p:blipFill>
          <a:blip r:embed="rId4"/>
          <a:stretch>
            <a:fillRect/>
          </a:stretch>
        </p:blipFill>
        <p:spPr>
          <a:xfrm>
            <a:off x="4643121" y="3683732"/>
            <a:ext cx="1062875" cy="1497007"/>
          </a:xfrm>
          <a:prstGeom prst="rect">
            <a:avLst/>
          </a:prstGeom>
        </p:spPr>
      </p:pic>
      <p:pic>
        <p:nvPicPr>
          <p:cNvPr id="21" name="Picture 20">
            <a:extLst>
              <a:ext uri="{FF2B5EF4-FFF2-40B4-BE49-F238E27FC236}">
                <a16:creationId xmlns:a16="http://schemas.microsoft.com/office/drawing/2014/main" id="{1926E428-49A1-4E2F-BC33-7B1AF3C6D287}"/>
              </a:ext>
            </a:extLst>
          </p:cNvPr>
          <p:cNvPicPr>
            <a:picLocks noChangeAspect="1"/>
          </p:cNvPicPr>
          <p:nvPr/>
        </p:nvPicPr>
        <p:blipFill>
          <a:blip r:embed="rId4"/>
          <a:stretch>
            <a:fillRect/>
          </a:stretch>
        </p:blipFill>
        <p:spPr>
          <a:xfrm>
            <a:off x="5120262" y="3619566"/>
            <a:ext cx="1062875" cy="1497007"/>
          </a:xfrm>
          <a:prstGeom prst="rect">
            <a:avLst/>
          </a:prstGeom>
        </p:spPr>
      </p:pic>
      <p:pic>
        <p:nvPicPr>
          <p:cNvPr id="22" name="Picture 21" descr="Icon&#10;&#10;Description automatically generated">
            <a:extLst>
              <a:ext uri="{FF2B5EF4-FFF2-40B4-BE49-F238E27FC236}">
                <a16:creationId xmlns:a16="http://schemas.microsoft.com/office/drawing/2014/main" id="{B9878E6B-131D-422C-B4DC-554904812206}"/>
              </a:ext>
            </a:extLst>
          </p:cNvPr>
          <p:cNvPicPr>
            <a:picLocks noChangeAspect="1"/>
          </p:cNvPicPr>
          <p:nvPr/>
        </p:nvPicPr>
        <p:blipFill>
          <a:blip r:embed="rId5"/>
          <a:stretch>
            <a:fillRect/>
          </a:stretch>
        </p:blipFill>
        <p:spPr>
          <a:xfrm>
            <a:off x="5651699" y="4525500"/>
            <a:ext cx="856434" cy="719405"/>
          </a:xfrm>
          <a:prstGeom prst="rect">
            <a:avLst/>
          </a:prstGeom>
        </p:spPr>
      </p:pic>
      <p:sp>
        <p:nvSpPr>
          <p:cNvPr id="23" name="TextBox 22">
            <a:extLst>
              <a:ext uri="{FF2B5EF4-FFF2-40B4-BE49-F238E27FC236}">
                <a16:creationId xmlns:a16="http://schemas.microsoft.com/office/drawing/2014/main" id="{D40418ED-03FE-492C-ADC7-BD33F45EA365}"/>
              </a:ext>
            </a:extLst>
          </p:cNvPr>
          <p:cNvSpPr txBox="1"/>
          <p:nvPr/>
        </p:nvSpPr>
        <p:spPr>
          <a:xfrm>
            <a:off x="4361108" y="2566248"/>
            <a:ext cx="2740447" cy="805164"/>
          </a:xfrm>
          <a:prstGeom prst="rect">
            <a:avLst/>
          </a:prstGeom>
          <a:noFill/>
        </p:spPr>
        <p:txBody>
          <a:bodyPr wrap="square" lIns="121909" tIns="60956" rIns="121909" bIns="60956" rtlCol="0" anchor="ctr" anchorCtr="0">
            <a:noAutofit/>
          </a:bodyPr>
          <a:lstStyle/>
          <a:p>
            <a:pPr algn="ctr"/>
            <a:r>
              <a:rPr lang="en-US" sz="1400" dirty="0">
                <a:solidFill>
                  <a:schemeClr val="bg2"/>
                </a:solidFill>
                <a:latin typeface="Barlow" panose="00000500000000000000" pitchFamily="50" charset="0"/>
              </a:rPr>
              <a:t>ThinManager</a:t>
            </a:r>
          </a:p>
          <a:p>
            <a:pPr algn="ctr"/>
            <a:r>
              <a:rPr lang="en-US" sz="1400" strike="sngStrike" dirty="0">
                <a:solidFill>
                  <a:schemeClr val="bg2"/>
                </a:solidFill>
                <a:latin typeface="Barlow" panose="00000500000000000000" pitchFamily="50" charset="0"/>
              </a:rPr>
              <a:t>Remote Desktop Services</a:t>
            </a:r>
          </a:p>
          <a:p>
            <a:pPr algn="ctr"/>
            <a:r>
              <a:rPr lang="en-US" sz="1400" strike="sngStrike" dirty="0">
                <a:solidFill>
                  <a:schemeClr val="bg2"/>
                </a:solidFill>
                <a:latin typeface="Barlow" panose="00000500000000000000" pitchFamily="50" charset="0"/>
              </a:rPr>
              <a:t>Web Browser</a:t>
            </a:r>
          </a:p>
        </p:txBody>
      </p:sp>
      <p:pic>
        <p:nvPicPr>
          <p:cNvPr id="24" name="Picture 23">
            <a:extLst>
              <a:ext uri="{FF2B5EF4-FFF2-40B4-BE49-F238E27FC236}">
                <a16:creationId xmlns:a16="http://schemas.microsoft.com/office/drawing/2014/main" id="{3882A7A8-B1B9-416B-B57F-39EB327D4DC0}"/>
              </a:ext>
            </a:extLst>
          </p:cNvPr>
          <p:cNvPicPr>
            <a:picLocks noChangeAspect="1"/>
          </p:cNvPicPr>
          <p:nvPr/>
        </p:nvPicPr>
        <p:blipFill>
          <a:blip r:embed="rId4"/>
          <a:stretch>
            <a:fillRect/>
          </a:stretch>
        </p:blipFill>
        <p:spPr>
          <a:xfrm>
            <a:off x="8839082" y="3683732"/>
            <a:ext cx="1062875" cy="1497007"/>
          </a:xfrm>
          <a:prstGeom prst="rect">
            <a:avLst/>
          </a:prstGeom>
        </p:spPr>
      </p:pic>
      <p:pic>
        <p:nvPicPr>
          <p:cNvPr id="25" name="Picture 24">
            <a:extLst>
              <a:ext uri="{FF2B5EF4-FFF2-40B4-BE49-F238E27FC236}">
                <a16:creationId xmlns:a16="http://schemas.microsoft.com/office/drawing/2014/main" id="{C4988035-DF6B-4F58-BC68-EC8E2DF1DF7A}"/>
              </a:ext>
            </a:extLst>
          </p:cNvPr>
          <p:cNvPicPr>
            <a:picLocks noChangeAspect="1"/>
          </p:cNvPicPr>
          <p:nvPr/>
        </p:nvPicPr>
        <p:blipFill>
          <a:blip r:embed="rId4"/>
          <a:stretch>
            <a:fillRect/>
          </a:stretch>
        </p:blipFill>
        <p:spPr>
          <a:xfrm>
            <a:off x="9316223" y="3619566"/>
            <a:ext cx="1062875" cy="1497007"/>
          </a:xfrm>
          <a:prstGeom prst="rect">
            <a:avLst/>
          </a:prstGeom>
        </p:spPr>
      </p:pic>
      <p:sp>
        <p:nvSpPr>
          <p:cNvPr id="26" name="TextBox 25">
            <a:extLst>
              <a:ext uri="{FF2B5EF4-FFF2-40B4-BE49-F238E27FC236}">
                <a16:creationId xmlns:a16="http://schemas.microsoft.com/office/drawing/2014/main" id="{63989B4D-06F9-4DBB-ABBD-6C629602B122}"/>
              </a:ext>
            </a:extLst>
          </p:cNvPr>
          <p:cNvSpPr txBox="1"/>
          <p:nvPr/>
        </p:nvSpPr>
        <p:spPr>
          <a:xfrm>
            <a:off x="8445006" y="2566248"/>
            <a:ext cx="2236243" cy="792290"/>
          </a:xfrm>
          <a:prstGeom prst="rect">
            <a:avLst/>
          </a:prstGeom>
          <a:noFill/>
        </p:spPr>
        <p:txBody>
          <a:bodyPr wrap="square" lIns="121909" tIns="60956" rIns="121909" bIns="60956" rtlCol="0" anchor="ctr" anchorCtr="0">
            <a:noAutofit/>
          </a:bodyPr>
          <a:lstStyle/>
          <a:p>
            <a:pPr algn="ctr"/>
            <a:r>
              <a:rPr lang="en-US" sz="1400" dirty="0">
                <a:solidFill>
                  <a:schemeClr val="bg2"/>
                </a:solidFill>
                <a:latin typeface="Barlow" panose="00000500000000000000" pitchFamily="50" charset="0"/>
              </a:rPr>
              <a:t>Data Servers</a:t>
            </a:r>
            <a:endParaRPr lang="en-US" sz="1400" strike="sngStrike" dirty="0">
              <a:solidFill>
                <a:schemeClr val="bg2"/>
              </a:solidFill>
              <a:latin typeface="Barlow" panose="00000500000000000000" pitchFamily="50" charset="0"/>
            </a:endParaRPr>
          </a:p>
          <a:p>
            <a:pPr algn="ctr"/>
            <a:r>
              <a:rPr lang="en-US" sz="1400" dirty="0">
                <a:solidFill>
                  <a:schemeClr val="bg2"/>
                </a:solidFill>
                <a:latin typeface="Barlow" panose="00000500000000000000" pitchFamily="50" charset="0"/>
              </a:rPr>
              <a:t>Web Servers</a:t>
            </a:r>
          </a:p>
          <a:p>
            <a:pPr algn="ctr"/>
            <a:r>
              <a:rPr lang="en-US" sz="1400" dirty="0">
                <a:solidFill>
                  <a:schemeClr val="bg2"/>
                </a:solidFill>
                <a:latin typeface="Barlow" panose="00000500000000000000" pitchFamily="50" charset="0"/>
              </a:rPr>
              <a:t>MES Servers</a:t>
            </a:r>
          </a:p>
          <a:p>
            <a:pPr algn="ctr"/>
            <a:r>
              <a:rPr lang="en-US" sz="1400" dirty="0">
                <a:solidFill>
                  <a:schemeClr val="bg2"/>
                </a:solidFill>
                <a:latin typeface="Barlow" panose="00000500000000000000" pitchFamily="50" charset="0"/>
              </a:rPr>
              <a:t>ViewPoint</a:t>
            </a:r>
          </a:p>
        </p:txBody>
      </p:sp>
      <p:cxnSp>
        <p:nvCxnSpPr>
          <p:cNvPr id="27" name="Connector: Elbow 26">
            <a:extLst>
              <a:ext uri="{FF2B5EF4-FFF2-40B4-BE49-F238E27FC236}">
                <a16:creationId xmlns:a16="http://schemas.microsoft.com/office/drawing/2014/main" id="{AB61F67D-12FB-4E90-AAED-B918ACB6CAEE}"/>
              </a:ext>
            </a:extLst>
          </p:cNvPr>
          <p:cNvCxnSpPr>
            <a:cxnSpLocks/>
            <a:stCxn id="22" idx="2"/>
          </p:cNvCxnSpPr>
          <p:nvPr/>
        </p:nvCxnSpPr>
        <p:spPr bwMode="auto">
          <a:xfrm rot="5400000">
            <a:off x="4364024" y="3956561"/>
            <a:ext cx="427549" cy="3004237"/>
          </a:xfrm>
          <a:prstGeom prst="bentConnector2">
            <a:avLst/>
          </a:prstGeom>
          <a:ln w="38100">
            <a:solidFill>
              <a:srgbClr val="00457C"/>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407D6545-26AC-4F62-81B3-533A92096790}"/>
              </a:ext>
            </a:extLst>
          </p:cNvPr>
          <p:cNvSpPr txBox="1"/>
          <p:nvPr/>
        </p:nvSpPr>
        <p:spPr>
          <a:xfrm>
            <a:off x="3317863" y="5378084"/>
            <a:ext cx="2236243" cy="307999"/>
          </a:xfrm>
          <a:prstGeom prst="rect">
            <a:avLst/>
          </a:prstGeom>
          <a:noFill/>
        </p:spPr>
        <p:txBody>
          <a:bodyPr wrap="square" lIns="121909" tIns="60956" rIns="121909" bIns="60956" rtlCol="0" anchor="ctr" anchorCtr="0">
            <a:noAutofit/>
          </a:bodyPr>
          <a:lstStyle/>
          <a:p>
            <a:pPr algn="ctr"/>
            <a:r>
              <a:rPr lang="en-US" sz="1400" dirty="0">
                <a:solidFill>
                  <a:srgbClr val="00457C"/>
                </a:solidFill>
                <a:latin typeface="Barlow" panose="00000500000000000000" pitchFamily="50" charset="0"/>
              </a:rPr>
              <a:t>Web Browser Container</a:t>
            </a:r>
          </a:p>
        </p:txBody>
      </p:sp>
      <p:pic>
        <p:nvPicPr>
          <p:cNvPr id="29" name="Picture 28" descr="A picture containing sitting, table, black, white&#10;&#10;Description automatically generated">
            <a:extLst>
              <a:ext uri="{FF2B5EF4-FFF2-40B4-BE49-F238E27FC236}">
                <a16:creationId xmlns:a16="http://schemas.microsoft.com/office/drawing/2014/main" id="{BD70A548-FFA8-4C17-A7FF-D296C064DC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5754292">
            <a:off x="1867655" y="5253852"/>
            <a:ext cx="763730" cy="1155130"/>
          </a:xfrm>
          <a:prstGeom prst="rect">
            <a:avLst/>
          </a:prstGeom>
        </p:spPr>
      </p:pic>
      <p:pic>
        <p:nvPicPr>
          <p:cNvPr id="30" name="Picture 29">
            <a:extLst>
              <a:ext uri="{FF2B5EF4-FFF2-40B4-BE49-F238E27FC236}">
                <a16:creationId xmlns:a16="http://schemas.microsoft.com/office/drawing/2014/main" id="{1162F822-93E9-43BF-8006-38443A2D6A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5240" y="4996902"/>
            <a:ext cx="1530625" cy="762363"/>
          </a:xfrm>
          <a:prstGeom prst="rect">
            <a:avLst/>
          </a:prstGeom>
          <a:ln w="38100">
            <a:solidFill>
              <a:schemeClr val="accent4"/>
            </a:solidFill>
          </a:ln>
        </p:spPr>
      </p:pic>
      <p:sp>
        <p:nvSpPr>
          <p:cNvPr id="2" name="TextBox 1">
            <a:extLst>
              <a:ext uri="{FF2B5EF4-FFF2-40B4-BE49-F238E27FC236}">
                <a16:creationId xmlns:a16="http://schemas.microsoft.com/office/drawing/2014/main" id="{25857FF5-62D1-446A-8615-89C767D6775C}"/>
              </a:ext>
            </a:extLst>
          </p:cNvPr>
          <p:cNvSpPr txBox="1"/>
          <p:nvPr/>
        </p:nvSpPr>
        <p:spPr>
          <a:xfrm>
            <a:off x="8075343" y="5949969"/>
            <a:ext cx="4607510" cy="276999"/>
          </a:xfrm>
          <a:prstGeom prst="rect">
            <a:avLst/>
          </a:prstGeom>
        </p:spPr>
        <p:txBody>
          <a:bodyPr wrap="square" rtlCol="0" anchor="t">
            <a:spAutoFit/>
          </a:bodyPr>
          <a:lstStyle/>
          <a:p>
            <a:pPr marL="0" indent="0" algn="l" defTabSz="914400">
              <a:buNone/>
            </a:pPr>
            <a:r>
              <a:rPr lang="en-US" sz="1100" kern="0" dirty="0"/>
              <a:t>*</a:t>
            </a:r>
            <a:r>
              <a:rPr lang="en-US" sz="1200" kern="0" dirty="0"/>
              <a:t>Deployment information found in Version 12 User Manual</a:t>
            </a:r>
            <a:endParaRPr lang="en-US" kern="0" dirty="0"/>
          </a:p>
        </p:txBody>
      </p:sp>
    </p:spTree>
    <p:extLst>
      <p:ext uri="{BB962C8B-B14F-4D97-AF65-F5344CB8AC3E}">
        <p14:creationId xmlns:p14="http://schemas.microsoft.com/office/powerpoint/2010/main" val="280010249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0BD7BE13-7DE1-44C0-BF60-0BE7A714BABE}"/>
              </a:ext>
            </a:extLst>
          </p:cNvPr>
          <p:cNvSpPr>
            <a:spLocks noGrp="1"/>
          </p:cNvSpPr>
          <p:nvPr>
            <p:ph type="title"/>
          </p:nvPr>
        </p:nvSpPr>
        <p:spPr>
          <a:xfrm>
            <a:off x="381744" y="311488"/>
            <a:ext cx="11428512" cy="515526"/>
          </a:xfrm>
        </p:spPr>
        <p:txBody>
          <a:bodyPr anchor="b"/>
          <a:lstStyle/>
          <a:p>
            <a:r>
              <a:rPr lang="en-US" dirty="0"/>
              <a:t>Where can the Web Browser Display Client be used Today?</a:t>
            </a:r>
          </a:p>
        </p:txBody>
      </p:sp>
      <p:pic>
        <p:nvPicPr>
          <p:cNvPr id="7" name="Picture 6">
            <a:extLst>
              <a:ext uri="{FF2B5EF4-FFF2-40B4-BE49-F238E27FC236}">
                <a16:creationId xmlns:a16="http://schemas.microsoft.com/office/drawing/2014/main" id="{00DB92EE-E38D-4B15-9846-7FBEBAE92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0104" y="4061819"/>
            <a:ext cx="2609396" cy="1299670"/>
          </a:xfrm>
          <a:prstGeom prst="rect">
            <a:avLst/>
          </a:prstGeom>
          <a:ln w="38100">
            <a:solidFill>
              <a:schemeClr val="accent4"/>
            </a:solidFill>
          </a:ln>
        </p:spPr>
      </p:pic>
      <p:pic>
        <p:nvPicPr>
          <p:cNvPr id="8" name="Picture 7">
            <a:extLst>
              <a:ext uri="{FF2B5EF4-FFF2-40B4-BE49-F238E27FC236}">
                <a16:creationId xmlns:a16="http://schemas.microsoft.com/office/drawing/2014/main" id="{997A998F-9BC7-47C9-88F9-78E70E24B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988" y="1755145"/>
            <a:ext cx="2609397" cy="1331931"/>
          </a:xfrm>
          <a:prstGeom prst="rect">
            <a:avLst/>
          </a:prstGeom>
          <a:ln w="38100">
            <a:solidFill>
              <a:schemeClr val="accent4"/>
            </a:solidFill>
          </a:ln>
        </p:spPr>
      </p:pic>
      <p:pic>
        <p:nvPicPr>
          <p:cNvPr id="9" name="Picture 8" descr="A close up of a device&#10;&#10;Description automatically generated">
            <a:extLst>
              <a:ext uri="{FF2B5EF4-FFF2-40B4-BE49-F238E27FC236}">
                <a16:creationId xmlns:a16="http://schemas.microsoft.com/office/drawing/2014/main" id="{6B6FCA93-96D7-4CBE-8C3B-E9A9FDBBBC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1285" y="1317445"/>
            <a:ext cx="2609397" cy="1637357"/>
          </a:xfrm>
          <a:prstGeom prst="rect">
            <a:avLst/>
          </a:prstGeom>
          <a:ln w="38100">
            <a:solidFill>
              <a:schemeClr val="accent4"/>
            </a:solidFill>
          </a:ln>
        </p:spPr>
      </p:pic>
      <p:pic>
        <p:nvPicPr>
          <p:cNvPr id="10" name="Picture 9">
            <a:extLst>
              <a:ext uri="{FF2B5EF4-FFF2-40B4-BE49-F238E27FC236}">
                <a16:creationId xmlns:a16="http://schemas.microsoft.com/office/drawing/2014/main" id="{66FBFF7E-0BD5-49DC-B51E-87593B86C0AD}"/>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17841" y="3446829"/>
            <a:ext cx="1855511" cy="548640"/>
          </a:xfrm>
          <a:prstGeom prst="rect">
            <a:avLst/>
          </a:prstGeom>
        </p:spPr>
      </p:pic>
      <p:pic>
        <p:nvPicPr>
          <p:cNvPr id="11" name="Picture 10">
            <a:extLst>
              <a:ext uri="{FF2B5EF4-FFF2-40B4-BE49-F238E27FC236}">
                <a16:creationId xmlns:a16="http://schemas.microsoft.com/office/drawing/2014/main" id="{09D6EC09-D2B6-46B8-B392-AB3ECCC74F3D}"/>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8930" y="1148076"/>
            <a:ext cx="1855511" cy="548640"/>
          </a:xfrm>
          <a:prstGeom prst="rect">
            <a:avLst/>
          </a:prstGeom>
        </p:spPr>
      </p:pic>
      <p:sp>
        <p:nvSpPr>
          <p:cNvPr id="13" name="TextBox 12">
            <a:extLst>
              <a:ext uri="{FF2B5EF4-FFF2-40B4-BE49-F238E27FC236}">
                <a16:creationId xmlns:a16="http://schemas.microsoft.com/office/drawing/2014/main" id="{A42DD8CE-9EBA-4AEF-B903-4D0274666201}"/>
              </a:ext>
            </a:extLst>
          </p:cNvPr>
          <p:cNvSpPr txBox="1"/>
          <p:nvPr/>
        </p:nvSpPr>
        <p:spPr>
          <a:xfrm>
            <a:off x="2697553" y="1481298"/>
            <a:ext cx="2338324" cy="276999"/>
          </a:xfrm>
          <a:prstGeom prst="rect">
            <a:avLst/>
          </a:prstGeom>
        </p:spPr>
        <p:txBody>
          <a:bodyPr wrap="square" rtlCol="0" anchor="t">
            <a:spAutoFit/>
          </a:bodyPr>
          <a:lstStyle/>
          <a:p>
            <a:pPr marL="0" indent="0" algn="l" defTabSz="914400">
              <a:buNone/>
            </a:pPr>
            <a:r>
              <a:rPr lang="en-US" sz="1200" kern="0">
                <a:solidFill>
                  <a:schemeClr val="bg2"/>
                </a:solidFill>
              </a:rPr>
              <a:t>Process Strategy Templates</a:t>
            </a:r>
          </a:p>
        </p:txBody>
      </p:sp>
      <p:sp>
        <p:nvSpPr>
          <p:cNvPr id="14" name="TextBox 13">
            <a:extLst>
              <a:ext uri="{FF2B5EF4-FFF2-40B4-BE49-F238E27FC236}">
                <a16:creationId xmlns:a16="http://schemas.microsoft.com/office/drawing/2014/main" id="{E56D0032-291C-4276-A3F3-CF39E3D1FD67}"/>
              </a:ext>
            </a:extLst>
          </p:cNvPr>
          <p:cNvSpPr txBox="1"/>
          <p:nvPr/>
        </p:nvSpPr>
        <p:spPr>
          <a:xfrm>
            <a:off x="2654775" y="3798951"/>
            <a:ext cx="2338324" cy="276999"/>
          </a:xfrm>
          <a:prstGeom prst="rect">
            <a:avLst/>
          </a:prstGeom>
        </p:spPr>
        <p:txBody>
          <a:bodyPr wrap="square" rtlCol="0" anchor="t">
            <a:spAutoFit/>
          </a:bodyPr>
          <a:lstStyle/>
          <a:p>
            <a:pPr marL="0" indent="0" algn="l" defTabSz="914400">
              <a:buNone/>
            </a:pPr>
            <a:r>
              <a:rPr lang="en-US" sz="1200" kern="0">
                <a:solidFill>
                  <a:schemeClr val="bg2"/>
                </a:solidFill>
              </a:rPr>
              <a:t>Alarm Dashboards</a:t>
            </a:r>
          </a:p>
        </p:txBody>
      </p:sp>
      <p:sp>
        <p:nvSpPr>
          <p:cNvPr id="15" name="TextBox 14">
            <a:extLst>
              <a:ext uri="{FF2B5EF4-FFF2-40B4-BE49-F238E27FC236}">
                <a16:creationId xmlns:a16="http://schemas.microsoft.com/office/drawing/2014/main" id="{7B4FE7C0-BA3F-4B59-A522-CA693A9ACFC4}"/>
              </a:ext>
            </a:extLst>
          </p:cNvPr>
          <p:cNvSpPr txBox="1"/>
          <p:nvPr/>
        </p:nvSpPr>
        <p:spPr>
          <a:xfrm>
            <a:off x="6388687" y="1040446"/>
            <a:ext cx="2338324" cy="276999"/>
          </a:xfrm>
          <a:prstGeom prst="rect">
            <a:avLst/>
          </a:prstGeom>
        </p:spPr>
        <p:txBody>
          <a:bodyPr wrap="square" rtlCol="0" anchor="t">
            <a:spAutoFit/>
          </a:bodyPr>
          <a:lstStyle/>
          <a:p>
            <a:pPr marL="0" indent="0" algn="l" defTabSz="914400">
              <a:buNone/>
            </a:pPr>
            <a:r>
              <a:rPr lang="en-US" sz="1200" kern="0" dirty="0">
                <a:solidFill>
                  <a:schemeClr val="bg2"/>
                </a:solidFill>
              </a:rPr>
              <a:t>Batch Mobile </a:t>
            </a:r>
          </a:p>
        </p:txBody>
      </p:sp>
      <p:cxnSp>
        <p:nvCxnSpPr>
          <p:cNvPr id="16" name="Curved Connector 93">
            <a:extLst>
              <a:ext uri="{FF2B5EF4-FFF2-40B4-BE49-F238E27FC236}">
                <a16:creationId xmlns:a16="http://schemas.microsoft.com/office/drawing/2014/main" id="{B06AC82D-F288-496B-B2FD-C7185E67AFCA}"/>
              </a:ext>
            </a:extLst>
          </p:cNvPr>
          <p:cNvCxnSpPr>
            <a:cxnSpLocks/>
            <a:endCxn id="9" idx="2"/>
          </p:cNvCxnSpPr>
          <p:nvPr/>
        </p:nvCxnSpPr>
        <p:spPr bwMode="auto">
          <a:xfrm flipV="1">
            <a:off x="6255984" y="2954802"/>
            <a:ext cx="0" cy="1040667"/>
          </a:xfrm>
          <a:prstGeom prst="straightConnector1">
            <a:avLst/>
          </a:prstGeom>
          <a:noFill/>
          <a:ln w="28575" cap="flat" cmpd="sng" algn="ctr">
            <a:solidFill>
              <a:schemeClr val="accent4"/>
            </a:solidFill>
            <a:prstDash val="sysDash"/>
            <a:round/>
            <a:headEnd type="none" w="med" len="med"/>
            <a:tailEnd type="triangle" w="med" len="sm"/>
          </a:ln>
          <a:effectLst/>
        </p:spPr>
      </p:cxnSp>
      <p:cxnSp>
        <p:nvCxnSpPr>
          <p:cNvPr id="17" name="Curved Connector 93">
            <a:extLst>
              <a:ext uri="{FF2B5EF4-FFF2-40B4-BE49-F238E27FC236}">
                <a16:creationId xmlns:a16="http://schemas.microsoft.com/office/drawing/2014/main" id="{663B5307-1C30-4AF3-8547-52F8B086B832}"/>
              </a:ext>
            </a:extLst>
          </p:cNvPr>
          <p:cNvCxnSpPr>
            <a:cxnSpLocks/>
            <a:endCxn id="8" idx="3"/>
          </p:cNvCxnSpPr>
          <p:nvPr/>
        </p:nvCxnSpPr>
        <p:spPr bwMode="auto">
          <a:xfrm flipH="1" flipV="1">
            <a:off x="3881385" y="2421111"/>
            <a:ext cx="2374598" cy="1505572"/>
          </a:xfrm>
          <a:prstGeom prst="straightConnector1">
            <a:avLst/>
          </a:prstGeom>
          <a:noFill/>
          <a:ln w="28575" cap="flat" cmpd="sng" algn="ctr">
            <a:solidFill>
              <a:schemeClr val="accent4"/>
            </a:solidFill>
            <a:prstDash val="sysDash"/>
            <a:round/>
            <a:headEnd type="none" w="med" len="med"/>
            <a:tailEnd type="triangle" w="med" len="sm"/>
          </a:ln>
          <a:effectLst/>
        </p:spPr>
      </p:cxnSp>
      <p:cxnSp>
        <p:nvCxnSpPr>
          <p:cNvPr id="18" name="Curved Connector 93">
            <a:extLst>
              <a:ext uri="{FF2B5EF4-FFF2-40B4-BE49-F238E27FC236}">
                <a16:creationId xmlns:a16="http://schemas.microsoft.com/office/drawing/2014/main" id="{43DC7731-1A67-45A2-9928-9399A625D121}"/>
              </a:ext>
            </a:extLst>
          </p:cNvPr>
          <p:cNvCxnSpPr>
            <a:cxnSpLocks/>
            <a:endCxn id="7" idx="3"/>
          </p:cNvCxnSpPr>
          <p:nvPr/>
        </p:nvCxnSpPr>
        <p:spPr bwMode="auto">
          <a:xfrm flipH="1">
            <a:off x="3759500" y="3959557"/>
            <a:ext cx="2512131" cy="752097"/>
          </a:xfrm>
          <a:prstGeom prst="straightConnector1">
            <a:avLst/>
          </a:prstGeom>
          <a:noFill/>
          <a:ln w="28575" cap="flat" cmpd="sng" algn="ctr">
            <a:solidFill>
              <a:schemeClr val="accent4"/>
            </a:solidFill>
            <a:prstDash val="sysDash"/>
            <a:round/>
            <a:headEnd type="none" w="med" len="med"/>
            <a:tailEnd type="triangle" w="med" len="sm"/>
          </a:ln>
          <a:effectLst/>
        </p:spPr>
      </p:cxnSp>
      <p:grpSp>
        <p:nvGrpSpPr>
          <p:cNvPr id="19" name="Group 18">
            <a:extLst>
              <a:ext uri="{FF2B5EF4-FFF2-40B4-BE49-F238E27FC236}">
                <a16:creationId xmlns:a16="http://schemas.microsoft.com/office/drawing/2014/main" id="{A5B6C130-EF05-43EC-81DD-7CB536443927}"/>
              </a:ext>
            </a:extLst>
          </p:cNvPr>
          <p:cNvGrpSpPr>
            <a:grpSpLocks noChangeAspect="1"/>
          </p:cNvGrpSpPr>
          <p:nvPr/>
        </p:nvGrpSpPr>
        <p:grpSpPr>
          <a:xfrm>
            <a:off x="8969099" y="3957349"/>
            <a:ext cx="2287000" cy="1761315"/>
            <a:chOff x="8926464" y="2980968"/>
            <a:chExt cx="1463040" cy="1126748"/>
          </a:xfrm>
        </p:grpSpPr>
        <p:pic>
          <p:nvPicPr>
            <p:cNvPr id="20" name="Picture 19">
              <a:extLst>
                <a:ext uri="{FF2B5EF4-FFF2-40B4-BE49-F238E27FC236}">
                  <a16:creationId xmlns:a16="http://schemas.microsoft.com/office/drawing/2014/main" id="{5D746F10-3464-4DDE-91F3-4F92C8BAAF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2774"/>
            <a:stretch/>
          </p:blipFill>
          <p:spPr>
            <a:xfrm>
              <a:off x="8926464" y="3257728"/>
              <a:ext cx="1463040" cy="849988"/>
            </a:xfrm>
            <a:prstGeom prst="rect">
              <a:avLst/>
            </a:prstGeom>
            <a:ln w="38100">
              <a:solidFill>
                <a:schemeClr val="accent4"/>
              </a:solidFill>
            </a:ln>
          </p:spPr>
        </p:pic>
        <p:grpSp>
          <p:nvGrpSpPr>
            <p:cNvPr id="21" name="Group 20">
              <a:extLst>
                <a:ext uri="{FF2B5EF4-FFF2-40B4-BE49-F238E27FC236}">
                  <a16:creationId xmlns:a16="http://schemas.microsoft.com/office/drawing/2014/main" id="{6516E5B0-A3B7-4214-901A-62BFC18BD3A3}"/>
                </a:ext>
              </a:extLst>
            </p:cNvPr>
            <p:cNvGrpSpPr/>
            <p:nvPr/>
          </p:nvGrpSpPr>
          <p:grpSpPr>
            <a:xfrm>
              <a:off x="9018364" y="2980968"/>
              <a:ext cx="1316736" cy="328506"/>
              <a:chOff x="7271860" y="2458194"/>
              <a:chExt cx="1316736" cy="328506"/>
            </a:xfrm>
          </p:grpSpPr>
          <p:pic>
            <p:nvPicPr>
              <p:cNvPr id="22" name="Picture 21" descr="A picture containing object, clock&#10;&#10;Description automatically generated">
                <a:extLst>
                  <a:ext uri="{FF2B5EF4-FFF2-40B4-BE49-F238E27FC236}">
                    <a16:creationId xmlns:a16="http://schemas.microsoft.com/office/drawing/2014/main" id="{6FD51778-D61C-439F-AEFE-E57CC7B1DF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1860" y="2458194"/>
                <a:ext cx="1225296" cy="228799"/>
              </a:xfrm>
              <a:prstGeom prst="rect">
                <a:avLst/>
              </a:prstGeom>
            </p:spPr>
          </p:pic>
          <p:sp>
            <p:nvSpPr>
              <p:cNvPr id="23" name="Rectangle 22">
                <a:extLst>
                  <a:ext uri="{FF2B5EF4-FFF2-40B4-BE49-F238E27FC236}">
                    <a16:creationId xmlns:a16="http://schemas.microsoft.com/office/drawing/2014/main" id="{4D70CDDA-D00F-4B85-89E3-C26506FB89AC}"/>
                  </a:ext>
                </a:extLst>
              </p:cNvPr>
              <p:cNvSpPr/>
              <p:nvPr/>
            </p:nvSpPr>
            <p:spPr>
              <a:xfrm>
                <a:off x="7613649" y="2571256"/>
                <a:ext cx="974947" cy="215444"/>
              </a:xfrm>
              <a:prstGeom prst="rect">
                <a:avLst/>
              </a:prstGeom>
            </p:spPr>
            <p:txBody>
              <a:bodyPr wrap="none">
                <a:spAutoFit/>
              </a:body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Arial" panose="020B0604020202020204"/>
                    <a:ea typeface="+mn-ea"/>
                    <a:cs typeface="+mn-cs"/>
                  </a:rPr>
                  <a:t>Action Card View</a:t>
                </a:r>
              </a:p>
            </p:txBody>
          </p:sp>
        </p:grpSp>
      </p:grpSp>
      <p:cxnSp>
        <p:nvCxnSpPr>
          <p:cNvPr id="24" name="Curved Connector 93">
            <a:extLst>
              <a:ext uri="{FF2B5EF4-FFF2-40B4-BE49-F238E27FC236}">
                <a16:creationId xmlns:a16="http://schemas.microsoft.com/office/drawing/2014/main" id="{F753DECC-77AB-4CB7-93EE-A86CBC25B3BC}"/>
              </a:ext>
            </a:extLst>
          </p:cNvPr>
          <p:cNvCxnSpPr>
            <a:cxnSpLocks/>
            <a:endCxn id="20" idx="1"/>
          </p:cNvCxnSpPr>
          <p:nvPr/>
        </p:nvCxnSpPr>
        <p:spPr bwMode="auto">
          <a:xfrm>
            <a:off x="6298545" y="3967178"/>
            <a:ext cx="2670552" cy="1087141"/>
          </a:xfrm>
          <a:prstGeom prst="straightConnector1">
            <a:avLst/>
          </a:prstGeom>
          <a:noFill/>
          <a:ln w="28575" cap="flat" cmpd="sng" algn="ctr">
            <a:solidFill>
              <a:schemeClr val="accent4"/>
            </a:solidFill>
            <a:prstDash val="sysDash"/>
            <a:round/>
            <a:headEnd type="none" w="med" len="med"/>
            <a:tailEnd type="triangle" w="med" len="sm"/>
          </a:ln>
          <a:effectLst/>
        </p:spPr>
      </p:cxnSp>
      <p:pic>
        <p:nvPicPr>
          <p:cNvPr id="25" name="Picture 24">
            <a:extLst>
              <a:ext uri="{FF2B5EF4-FFF2-40B4-BE49-F238E27FC236}">
                <a16:creationId xmlns:a16="http://schemas.microsoft.com/office/drawing/2014/main" id="{33FC399D-B5C8-4140-824E-F3CB89910A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0407" y="4389976"/>
            <a:ext cx="2234662" cy="1164004"/>
          </a:xfrm>
          <a:prstGeom prst="rect">
            <a:avLst/>
          </a:prstGeom>
          <a:ln w="0">
            <a:noFill/>
          </a:ln>
        </p:spPr>
      </p:pic>
      <p:grpSp>
        <p:nvGrpSpPr>
          <p:cNvPr id="26" name="Group 25">
            <a:extLst>
              <a:ext uri="{FF2B5EF4-FFF2-40B4-BE49-F238E27FC236}">
                <a16:creationId xmlns:a16="http://schemas.microsoft.com/office/drawing/2014/main" id="{22D884FE-4CB9-41D6-AC53-AB1AFA742122}"/>
              </a:ext>
            </a:extLst>
          </p:cNvPr>
          <p:cNvGrpSpPr/>
          <p:nvPr/>
        </p:nvGrpSpPr>
        <p:grpSpPr>
          <a:xfrm>
            <a:off x="6250685" y="1555617"/>
            <a:ext cx="5101208" cy="2374075"/>
            <a:chOff x="2800162" y="2040233"/>
            <a:chExt cx="5101208" cy="2374075"/>
          </a:xfrm>
        </p:grpSpPr>
        <p:grpSp>
          <p:nvGrpSpPr>
            <p:cNvPr id="27" name="Group 26">
              <a:extLst>
                <a:ext uri="{FF2B5EF4-FFF2-40B4-BE49-F238E27FC236}">
                  <a16:creationId xmlns:a16="http://schemas.microsoft.com/office/drawing/2014/main" id="{E95059CA-C917-4C48-9126-24684C6CAF1A}"/>
                </a:ext>
              </a:extLst>
            </p:cNvPr>
            <p:cNvGrpSpPr>
              <a:grpSpLocks noChangeAspect="1"/>
            </p:cNvGrpSpPr>
            <p:nvPr/>
          </p:nvGrpSpPr>
          <p:grpSpPr>
            <a:xfrm>
              <a:off x="5614372" y="2040233"/>
              <a:ext cx="2286998" cy="1603276"/>
              <a:chOff x="7422111" y="1981696"/>
              <a:chExt cx="1463039" cy="1025648"/>
            </a:xfrm>
          </p:grpSpPr>
          <p:pic>
            <p:nvPicPr>
              <p:cNvPr id="30" name="Picture 29">
                <a:extLst>
                  <a:ext uri="{FF2B5EF4-FFF2-40B4-BE49-F238E27FC236}">
                    <a16:creationId xmlns:a16="http://schemas.microsoft.com/office/drawing/2014/main" id="{6C4C46C9-A466-40CC-AD94-D66A078674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2774"/>
              <a:stretch/>
            </p:blipFill>
            <p:spPr>
              <a:xfrm>
                <a:off x="7422111" y="2157354"/>
                <a:ext cx="1463039" cy="849990"/>
              </a:xfrm>
              <a:prstGeom prst="rect">
                <a:avLst/>
              </a:prstGeom>
              <a:ln w="38100">
                <a:solidFill>
                  <a:schemeClr val="accent4"/>
                </a:solidFill>
              </a:ln>
            </p:spPr>
          </p:pic>
          <p:sp>
            <p:nvSpPr>
              <p:cNvPr id="33" name="Rectangle 32">
                <a:extLst>
                  <a:ext uri="{FF2B5EF4-FFF2-40B4-BE49-F238E27FC236}">
                    <a16:creationId xmlns:a16="http://schemas.microsoft.com/office/drawing/2014/main" id="{EF3305E8-9CC0-4EC9-964A-B35B9114FFC3}"/>
                  </a:ext>
                </a:extLst>
              </p:cNvPr>
              <p:cNvSpPr/>
              <p:nvPr/>
            </p:nvSpPr>
            <p:spPr>
              <a:xfrm>
                <a:off x="7682365" y="1981696"/>
                <a:ext cx="1171296" cy="137824"/>
              </a:xfrm>
              <a:prstGeom prst="rect">
                <a:avLst/>
              </a:prstGeom>
              <a:ln w="0">
                <a:noFill/>
              </a:ln>
            </p:spPr>
            <p:txBody>
              <a:bodyPr wrap="none">
                <a:spAutoFit/>
              </a:body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Arial" panose="020B0604020202020204"/>
                    <a:ea typeface="+mn-ea"/>
                    <a:cs typeface="+mn-cs"/>
                  </a:rPr>
                  <a:t>Web based distributed HMI Solution</a:t>
                </a:r>
              </a:p>
            </p:txBody>
          </p:sp>
        </p:grpSp>
        <p:cxnSp>
          <p:nvCxnSpPr>
            <p:cNvPr id="28" name="Curved Connector 93">
              <a:extLst>
                <a:ext uri="{FF2B5EF4-FFF2-40B4-BE49-F238E27FC236}">
                  <a16:creationId xmlns:a16="http://schemas.microsoft.com/office/drawing/2014/main" id="{31B2FA0C-1BDD-4DFE-A75B-37057C8A63AF}"/>
                </a:ext>
              </a:extLst>
            </p:cNvPr>
            <p:cNvCxnSpPr>
              <a:cxnSpLocks/>
              <a:endCxn id="30" idx="1"/>
            </p:cNvCxnSpPr>
            <p:nvPr/>
          </p:nvCxnSpPr>
          <p:spPr bwMode="auto">
            <a:xfrm flipV="1">
              <a:off x="2800162" y="2979165"/>
              <a:ext cx="2814211" cy="1435143"/>
            </a:xfrm>
            <a:prstGeom prst="straightConnector1">
              <a:avLst/>
            </a:prstGeom>
            <a:noFill/>
            <a:ln w="28575" cap="flat" cmpd="sng" algn="ctr">
              <a:solidFill>
                <a:schemeClr val="accent4"/>
              </a:solidFill>
              <a:prstDash val="sysDash"/>
              <a:round/>
              <a:headEnd type="none" w="med" len="med"/>
              <a:tailEnd type="triangle" w="med" len="sm"/>
            </a:ln>
            <a:effectLst/>
          </p:spPr>
        </p:cxnSp>
      </p:grpSp>
      <p:pic>
        <p:nvPicPr>
          <p:cNvPr id="34" name="Picture Placeholder 16">
            <a:extLst>
              <a:ext uri="{FF2B5EF4-FFF2-40B4-BE49-F238E27FC236}">
                <a16:creationId xmlns:a16="http://schemas.microsoft.com/office/drawing/2014/main" id="{FE61D5A2-F09C-4330-93D1-4777A55CE18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t="4302" b="4302"/>
          <a:stretch>
            <a:fillRect/>
          </a:stretch>
        </p:blipFill>
        <p:spPr>
          <a:xfrm>
            <a:off x="4915931" y="885883"/>
            <a:ext cx="1508110" cy="394076"/>
          </a:xfrm>
          <a:prstGeom prst="rect">
            <a:avLst/>
          </a:prstGeom>
        </p:spPr>
      </p:pic>
      <p:pic>
        <p:nvPicPr>
          <p:cNvPr id="3" name="Picture 2">
            <a:extLst>
              <a:ext uri="{FF2B5EF4-FFF2-40B4-BE49-F238E27FC236}">
                <a16:creationId xmlns:a16="http://schemas.microsoft.com/office/drawing/2014/main" id="{C1A8219A-4744-4A04-9F68-83D7D9611343}"/>
              </a:ext>
            </a:extLst>
          </p:cNvPr>
          <p:cNvPicPr>
            <a:picLocks noChangeAspect="1"/>
          </p:cNvPicPr>
          <p:nvPr/>
        </p:nvPicPr>
        <p:blipFill>
          <a:blip r:embed="rId11"/>
          <a:stretch>
            <a:fillRect/>
          </a:stretch>
        </p:blipFill>
        <p:spPr>
          <a:xfrm>
            <a:off x="4976451" y="1337156"/>
            <a:ext cx="2562285" cy="1617636"/>
          </a:xfrm>
          <a:prstGeom prst="rect">
            <a:avLst/>
          </a:prstGeom>
        </p:spPr>
      </p:pic>
      <p:pic>
        <p:nvPicPr>
          <p:cNvPr id="35" name="Picture 34">
            <a:extLst>
              <a:ext uri="{FF2B5EF4-FFF2-40B4-BE49-F238E27FC236}">
                <a16:creationId xmlns:a16="http://schemas.microsoft.com/office/drawing/2014/main" id="{919006FE-A12F-435C-875A-6892001EB762}"/>
              </a:ext>
            </a:extLst>
          </p:cNvPr>
          <p:cNvPicPr>
            <a:picLocks noChangeAspect="1"/>
          </p:cNvPicPr>
          <p:nvPr/>
        </p:nvPicPr>
        <p:blipFill>
          <a:blip r:embed="rId12"/>
          <a:stretch>
            <a:fillRect/>
          </a:stretch>
        </p:blipFill>
        <p:spPr>
          <a:xfrm>
            <a:off x="9099164" y="1856385"/>
            <a:ext cx="2203506" cy="1137262"/>
          </a:xfrm>
          <a:prstGeom prst="rect">
            <a:avLst/>
          </a:prstGeom>
        </p:spPr>
      </p:pic>
      <p:pic>
        <p:nvPicPr>
          <p:cNvPr id="1026" name="Picture 2" descr="See the source image">
            <a:extLst>
              <a:ext uri="{FF2B5EF4-FFF2-40B4-BE49-F238E27FC236}">
                <a16:creationId xmlns:a16="http://schemas.microsoft.com/office/drawing/2014/main" id="{D838A557-4FD0-4549-9F51-6EA2D61D56A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0469" b="77453"/>
          <a:stretch/>
        </p:blipFill>
        <p:spPr bwMode="auto">
          <a:xfrm>
            <a:off x="9033438" y="1309432"/>
            <a:ext cx="1745299" cy="282972"/>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06E87DB4-6669-4E77-8057-0D500CFC7AEB}"/>
              </a:ext>
            </a:extLst>
          </p:cNvPr>
          <p:cNvGrpSpPr/>
          <p:nvPr/>
        </p:nvGrpSpPr>
        <p:grpSpPr>
          <a:xfrm>
            <a:off x="5379502" y="3634042"/>
            <a:ext cx="3078149" cy="2633589"/>
            <a:chOff x="4309602" y="5688335"/>
            <a:chExt cx="3078149" cy="2633589"/>
          </a:xfrm>
        </p:grpSpPr>
        <p:pic>
          <p:nvPicPr>
            <p:cNvPr id="48" name="Picture 47">
              <a:extLst>
                <a:ext uri="{FF2B5EF4-FFF2-40B4-BE49-F238E27FC236}">
                  <a16:creationId xmlns:a16="http://schemas.microsoft.com/office/drawing/2014/main" id="{97F888C9-98A0-4B76-84ED-EF4DFBECAFE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309602" y="5688335"/>
              <a:ext cx="1943110" cy="1670392"/>
            </a:xfrm>
            <a:prstGeom prst="rect">
              <a:avLst/>
            </a:prstGeom>
          </p:spPr>
        </p:pic>
        <p:pic>
          <p:nvPicPr>
            <p:cNvPr id="49" name="Picture 48" descr="Icon&#10;&#10;Description automatically generated">
              <a:extLst>
                <a:ext uri="{FF2B5EF4-FFF2-40B4-BE49-F238E27FC236}">
                  <a16:creationId xmlns:a16="http://schemas.microsoft.com/office/drawing/2014/main" id="{9D7AC7B0-C3F3-44F8-8A31-0C1B55F744A3}"/>
                </a:ext>
              </a:extLst>
            </p:cNvPr>
            <p:cNvPicPr>
              <a:picLocks noChangeAspect="1"/>
            </p:cNvPicPr>
            <p:nvPr/>
          </p:nvPicPr>
          <p:blipFill>
            <a:blip r:embed="rId15"/>
            <a:stretch>
              <a:fillRect/>
            </a:stretch>
          </p:blipFill>
          <p:spPr>
            <a:xfrm>
              <a:off x="6168935" y="7602519"/>
              <a:ext cx="856434" cy="719405"/>
            </a:xfrm>
            <a:prstGeom prst="rect">
              <a:avLst/>
            </a:prstGeom>
          </p:spPr>
        </p:pic>
        <p:cxnSp>
          <p:nvCxnSpPr>
            <p:cNvPr id="50" name="Connector: Elbow 49">
              <a:extLst>
                <a:ext uri="{FF2B5EF4-FFF2-40B4-BE49-F238E27FC236}">
                  <a16:creationId xmlns:a16="http://schemas.microsoft.com/office/drawing/2014/main" id="{3201334C-197D-4768-935A-F1AEB2B3E5AC}"/>
                </a:ext>
              </a:extLst>
            </p:cNvPr>
            <p:cNvCxnSpPr>
              <a:cxnSpLocks/>
              <a:stCxn id="49" idx="1"/>
              <a:endCxn id="52" idx="2"/>
            </p:cNvCxnSpPr>
            <p:nvPr/>
          </p:nvCxnSpPr>
          <p:spPr bwMode="auto">
            <a:xfrm rot="10800000">
              <a:off x="5463379" y="7628760"/>
              <a:ext cx="705557" cy="333463"/>
            </a:xfrm>
            <a:prstGeom prst="bentConnector3">
              <a:avLst>
                <a:gd name="adj1" fmla="val 50000"/>
              </a:avLst>
            </a:prstGeom>
            <a:ln w="38100">
              <a:solidFill>
                <a:srgbClr val="00457C"/>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B1347FCB-1FBA-49CB-B6CB-1249FE070EC7}"/>
                </a:ext>
              </a:extLst>
            </p:cNvPr>
            <p:cNvSpPr txBox="1"/>
            <p:nvPr/>
          </p:nvSpPr>
          <p:spPr>
            <a:xfrm>
              <a:off x="5444641" y="7232882"/>
              <a:ext cx="1943110" cy="223115"/>
            </a:xfrm>
            <a:prstGeom prst="rect">
              <a:avLst/>
            </a:prstGeom>
            <a:noFill/>
          </p:spPr>
          <p:txBody>
            <a:bodyPr wrap="square" lIns="121909" tIns="60956" rIns="121909" bIns="60956" rtlCol="0" anchor="ctr" anchorCtr="0">
              <a:noAutofit/>
            </a:bodyPr>
            <a:lstStyle/>
            <a:p>
              <a:pPr algn="ctr"/>
              <a:r>
                <a:rPr lang="en-US" sz="1400" dirty="0">
                  <a:solidFill>
                    <a:srgbClr val="00457C"/>
                  </a:solidFill>
                  <a:latin typeface="Barlow" panose="00000500000000000000" pitchFamily="50" charset="0"/>
                </a:rPr>
                <a:t>Web Browser Container</a:t>
              </a:r>
            </a:p>
          </p:txBody>
        </p:sp>
        <p:pic>
          <p:nvPicPr>
            <p:cNvPr id="52" name="Picture 51" descr="A picture containing sitting, table, black, white&#10;&#10;Description automatically generated">
              <a:extLst>
                <a:ext uri="{FF2B5EF4-FFF2-40B4-BE49-F238E27FC236}">
                  <a16:creationId xmlns:a16="http://schemas.microsoft.com/office/drawing/2014/main" id="{9D9E32B0-ED36-4590-9FFE-DE3C429FF95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5754292">
              <a:off x="4508795" y="7125866"/>
              <a:ext cx="763730" cy="1155130"/>
            </a:xfrm>
            <a:prstGeom prst="rect">
              <a:avLst/>
            </a:prstGeom>
          </p:spPr>
        </p:pic>
      </p:grpSp>
      <p:pic>
        <p:nvPicPr>
          <p:cNvPr id="58" name="Picture Placeholder 19">
            <a:extLst>
              <a:ext uri="{FF2B5EF4-FFF2-40B4-BE49-F238E27FC236}">
                <a16:creationId xmlns:a16="http://schemas.microsoft.com/office/drawing/2014/main" id="{74056549-D819-42E4-A09E-FD43436FE90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t="3339" b="63322"/>
          <a:stretch/>
        </p:blipFill>
        <p:spPr>
          <a:xfrm>
            <a:off x="5448490" y="3672852"/>
            <a:ext cx="1790345" cy="1062103"/>
          </a:xfrm>
          <a:prstGeom prst="rect">
            <a:avLst/>
          </a:prstGeom>
        </p:spPr>
      </p:pic>
    </p:spTree>
    <p:extLst>
      <p:ext uri="{BB962C8B-B14F-4D97-AF65-F5344CB8AC3E}">
        <p14:creationId xmlns:p14="http://schemas.microsoft.com/office/powerpoint/2010/main" val="16954582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A13FA-E1EC-4B65-9C18-668ED8250D28}"/>
              </a:ext>
            </a:extLst>
          </p:cNvPr>
          <p:cNvSpPr>
            <a:spLocks noGrp="1"/>
          </p:cNvSpPr>
          <p:nvPr>
            <p:ph type="body" sz="quarter" idx="10"/>
          </p:nvPr>
        </p:nvSpPr>
        <p:spPr/>
        <p:txBody>
          <a:bodyPr/>
          <a:lstStyle/>
          <a:p>
            <a:r>
              <a:rPr lang="en-US" dirty="0"/>
              <a:t>Licensing</a:t>
            </a:r>
          </a:p>
        </p:txBody>
      </p:sp>
    </p:spTree>
    <p:extLst>
      <p:ext uri="{BB962C8B-B14F-4D97-AF65-F5344CB8AC3E}">
        <p14:creationId xmlns:p14="http://schemas.microsoft.com/office/powerpoint/2010/main" val="833340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F64FD-B772-4044-B8DE-742FAA60115A}"/>
              </a:ext>
            </a:extLst>
          </p:cNvPr>
          <p:cNvSpPr>
            <a:spLocks noGrp="1"/>
          </p:cNvSpPr>
          <p:nvPr>
            <p:ph type="body" sz="quarter" idx="10"/>
          </p:nvPr>
        </p:nvSpPr>
        <p:spPr/>
        <p:txBody>
          <a:bodyPr/>
          <a:lstStyle/>
          <a:p>
            <a:r>
              <a:rPr lang="en-US" dirty="0">
                <a:solidFill>
                  <a:schemeClr val="bg1">
                    <a:lumMod val="50000"/>
                  </a:schemeClr>
                </a:solidFill>
              </a:rPr>
              <a:t>Available in both Subscription and Perpetual + Maintenance </a:t>
            </a:r>
          </a:p>
          <a:p>
            <a:endParaRPr lang="en-US" dirty="0"/>
          </a:p>
        </p:txBody>
      </p:sp>
      <p:sp>
        <p:nvSpPr>
          <p:cNvPr id="3" name="Title 2">
            <a:extLst>
              <a:ext uri="{FF2B5EF4-FFF2-40B4-BE49-F238E27FC236}">
                <a16:creationId xmlns:a16="http://schemas.microsoft.com/office/drawing/2014/main" id="{28D0002B-615D-471D-845A-EEEA5B7C3A41}"/>
              </a:ext>
            </a:extLst>
          </p:cNvPr>
          <p:cNvSpPr>
            <a:spLocks noGrp="1"/>
          </p:cNvSpPr>
          <p:nvPr>
            <p:ph type="title"/>
          </p:nvPr>
        </p:nvSpPr>
        <p:spPr>
          <a:xfrm>
            <a:off x="381742" y="228120"/>
            <a:ext cx="11428512" cy="839893"/>
          </a:xfrm>
        </p:spPr>
        <p:txBody>
          <a:bodyPr/>
          <a:lstStyle/>
          <a:p>
            <a:r>
              <a:rPr lang="en-US" sz="2800" dirty="0" err="1"/>
              <a:t>ThinManager</a:t>
            </a:r>
            <a:r>
              <a:rPr lang="en-US" sz="2800" baseline="30000" dirty="0"/>
              <a:t>®</a:t>
            </a:r>
            <a:r>
              <a:rPr lang="en-US" sz="2800" dirty="0"/>
              <a:t> V-FLEX Licensing Overview</a:t>
            </a:r>
            <a:endParaRPr lang="en-US" dirty="0"/>
          </a:p>
        </p:txBody>
      </p:sp>
      <p:sp>
        <p:nvSpPr>
          <p:cNvPr id="8" name="Text Placeholder 19">
            <a:extLst>
              <a:ext uri="{FF2B5EF4-FFF2-40B4-BE49-F238E27FC236}">
                <a16:creationId xmlns:a16="http://schemas.microsoft.com/office/drawing/2014/main" id="{D5D3C635-739F-4C05-BFDA-F054732307FC}"/>
              </a:ext>
            </a:extLst>
          </p:cNvPr>
          <p:cNvSpPr txBox="1">
            <a:spLocks/>
          </p:cNvSpPr>
          <p:nvPr/>
        </p:nvSpPr>
        <p:spPr>
          <a:xfrm>
            <a:off x="398310" y="2852356"/>
            <a:ext cx="5597270" cy="2821292"/>
          </a:xfrm>
          <a:prstGeom prst="rect">
            <a:avLst/>
          </a:prstGeom>
        </p:spPr>
        <p:txBody>
          <a:bodyPr anchor="ct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Wingdings" charset="2"/>
              <a:buNone/>
            </a:pPr>
            <a:r>
              <a:rPr lang="en-US" sz="1600" b="1" kern="0" dirty="0">
                <a:solidFill>
                  <a:srgbClr val="0070C0"/>
                </a:solidFill>
              </a:rPr>
              <a:t>OVERVIEW</a:t>
            </a:r>
            <a:endParaRPr lang="en-US" sz="1600" kern="0" dirty="0"/>
          </a:p>
          <a:p>
            <a:pPr marL="0" indent="0" defTabSz="914400">
              <a:buFont typeface="Wingdings" charset="2"/>
              <a:buNone/>
            </a:pPr>
            <a:r>
              <a:rPr lang="en-US" sz="1600" kern="0" dirty="0"/>
              <a:t>Deliver ThinManager</a:t>
            </a:r>
            <a:r>
              <a:rPr lang="en-US" sz="1600" kern="0" baseline="30000" dirty="0"/>
              <a:t>®</a:t>
            </a:r>
            <a:r>
              <a:rPr lang="en-US" sz="1600" kern="0" dirty="0"/>
              <a:t> client connections with maximum flexibility on an as-needed basis to any of your facilities around the world.</a:t>
            </a:r>
          </a:p>
          <a:p>
            <a:pPr marL="0" indent="0" defTabSz="914400">
              <a:buFont typeface="Wingdings" charset="2"/>
              <a:buNone/>
            </a:pPr>
            <a:r>
              <a:rPr lang="en-US" sz="1600" kern="0" dirty="0" err="1"/>
              <a:t>ThinManager</a:t>
            </a:r>
            <a:r>
              <a:rPr lang="en-US" sz="1600" kern="0" baseline="30000" dirty="0"/>
              <a:t>®</a:t>
            </a:r>
            <a:r>
              <a:rPr lang="en-US" sz="1600" kern="0" dirty="0"/>
              <a:t> V-FLEX licensing is a single </a:t>
            </a:r>
            <a:r>
              <a:rPr lang="en-US" sz="1600" kern="0" dirty="0" err="1"/>
              <a:t>ThinManager</a:t>
            </a:r>
            <a:r>
              <a:rPr lang="en-US" sz="1600" kern="0" baseline="30000" dirty="0"/>
              <a:t>®</a:t>
            </a:r>
            <a:r>
              <a:rPr lang="en-US" sz="1600" kern="0" dirty="0"/>
              <a:t> </a:t>
            </a:r>
            <a:r>
              <a:rPr lang="en-US" sz="1600" kern="0" dirty="0" err="1"/>
              <a:t>XLr</a:t>
            </a:r>
            <a:r>
              <a:rPr lang="en-US" sz="1600" kern="0" dirty="0"/>
              <a:t>™ individual terminal connection license that can be purchased one-at-a-time in any quantity.</a:t>
            </a:r>
          </a:p>
          <a:p>
            <a:pPr marL="0" indent="0" defTabSz="914400">
              <a:buFont typeface="Wingdings" charset="2"/>
              <a:buNone/>
            </a:pPr>
            <a:r>
              <a:rPr lang="en-US" sz="1600" kern="0" dirty="0"/>
              <a:t>They can be deployed over an unlimited number of </a:t>
            </a:r>
            <a:r>
              <a:rPr lang="en-US" sz="1600" kern="0" dirty="0" err="1"/>
              <a:t>ThinServer</a:t>
            </a:r>
            <a:r>
              <a:rPr lang="en-US" sz="1600" kern="0" dirty="0"/>
              <a:t>™ pairs (primary/backup) at an unlimited number of locations on multiple networks</a:t>
            </a:r>
            <a:r>
              <a:rPr lang="en-US" kern="0" dirty="0"/>
              <a:t>. </a:t>
            </a:r>
          </a:p>
        </p:txBody>
      </p:sp>
      <p:sp>
        <p:nvSpPr>
          <p:cNvPr id="9" name="Text Placeholder 19">
            <a:extLst>
              <a:ext uri="{FF2B5EF4-FFF2-40B4-BE49-F238E27FC236}">
                <a16:creationId xmlns:a16="http://schemas.microsoft.com/office/drawing/2014/main" id="{0E058F67-CE7C-47C8-801D-F7C202BF2F6E}"/>
              </a:ext>
            </a:extLst>
          </p:cNvPr>
          <p:cNvSpPr txBox="1">
            <a:spLocks/>
          </p:cNvSpPr>
          <p:nvPr/>
        </p:nvSpPr>
        <p:spPr>
          <a:xfrm>
            <a:off x="6593212" y="1881571"/>
            <a:ext cx="5217042" cy="3448295"/>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Arial" panose="020B0604020202020204" pitchFamily="34" charset="0"/>
              <a:buNone/>
            </a:pPr>
            <a:r>
              <a:rPr lang="en-US" sz="1800" b="1" kern="0" dirty="0">
                <a:solidFill>
                  <a:srgbClr val="0070C0"/>
                </a:solidFill>
              </a:rPr>
              <a:t>ADVANTAGES OF V-FLEX LICENSING:</a:t>
            </a:r>
          </a:p>
          <a:p>
            <a:pPr defTabSz="914400"/>
            <a:r>
              <a:rPr lang="en-US" sz="1800" kern="0" dirty="0"/>
              <a:t>Central management of </a:t>
            </a:r>
            <a:r>
              <a:rPr lang="en-US" sz="1800" kern="0" dirty="0" err="1"/>
              <a:t>ThinManager</a:t>
            </a:r>
            <a:r>
              <a:rPr lang="en-US" sz="1800" kern="0" baseline="30000" dirty="0"/>
              <a:t>®</a:t>
            </a:r>
            <a:r>
              <a:rPr lang="en-US" sz="1800" kern="0" dirty="0"/>
              <a:t> client connections. </a:t>
            </a:r>
          </a:p>
          <a:p>
            <a:pPr defTabSz="914400"/>
            <a:r>
              <a:rPr lang="en-US" sz="1800" kern="0" dirty="0"/>
              <a:t>Use across multiple facilities—no limitations on the number of locations, networks and servers.</a:t>
            </a:r>
          </a:p>
          <a:p>
            <a:pPr defTabSz="914400"/>
            <a:r>
              <a:rPr lang="en-US" sz="1800" kern="0" dirty="0"/>
              <a:t>Ability to purchase and add additional licenses only when and where they are needed with volume discount pricing.</a:t>
            </a:r>
          </a:p>
          <a:p>
            <a:pPr defTabSz="914400"/>
            <a:r>
              <a:rPr lang="en-US" sz="1800" kern="0" dirty="0"/>
              <a:t>This Redundancy Companion license is sold separately and cannot function independently since it is sold for a 50% reduced cost.</a:t>
            </a:r>
          </a:p>
          <a:p>
            <a:pPr defTabSz="914400"/>
            <a:endParaRPr lang="en-US" sz="1800" kern="0" dirty="0"/>
          </a:p>
          <a:p>
            <a:pPr defTabSz="914400"/>
            <a:endParaRPr lang="en-US" sz="1800" kern="0" dirty="0"/>
          </a:p>
        </p:txBody>
      </p:sp>
      <p:cxnSp>
        <p:nvCxnSpPr>
          <p:cNvPr id="10" name="Straight Connector 9">
            <a:extLst>
              <a:ext uri="{FF2B5EF4-FFF2-40B4-BE49-F238E27FC236}">
                <a16:creationId xmlns:a16="http://schemas.microsoft.com/office/drawing/2014/main" id="{C737B5C4-B461-4F25-B1DA-15700FFC45FA}"/>
              </a:ext>
            </a:extLst>
          </p:cNvPr>
          <p:cNvCxnSpPr>
            <a:cxnSpLocks/>
          </p:cNvCxnSpPr>
          <p:nvPr/>
        </p:nvCxnSpPr>
        <p:spPr bwMode="auto">
          <a:xfrm>
            <a:off x="4724426" y="2065582"/>
            <a:ext cx="1868786" cy="0"/>
          </a:xfrm>
          <a:prstGeom prst="line">
            <a:avLst/>
          </a:prstGeom>
          <a:noFill/>
          <a:ln w="25400" cap="flat" cmpd="sng" algn="ctr">
            <a:solidFill>
              <a:srgbClr val="0070C0"/>
            </a:solidFill>
            <a:prstDash val="sysDot"/>
            <a:round/>
            <a:headEnd type="none" w="med" len="med"/>
            <a:tailEnd type="none" w="med" len="med"/>
          </a:ln>
          <a:effectLst/>
        </p:spPr>
      </p:cxnSp>
      <p:pic>
        <p:nvPicPr>
          <p:cNvPr id="11" name="Picture 10">
            <a:extLst>
              <a:ext uri="{FF2B5EF4-FFF2-40B4-BE49-F238E27FC236}">
                <a16:creationId xmlns:a16="http://schemas.microsoft.com/office/drawing/2014/main" id="{363328EC-285F-4DCF-8D5F-A239664C97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100" y="1332692"/>
            <a:ext cx="4743033" cy="1491181"/>
          </a:xfrm>
          <a:prstGeom prst="rect">
            <a:avLst/>
          </a:prstGeom>
        </p:spPr>
      </p:pic>
    </p:spTree>
    <p:extLst>
      <p:ext uri="{BB962C8B-B14F-4D97-AF65-F5344CB8AC3E}">
        <p14:creationId xmlns:p14="http://schemas.microsoft.com/office/powerpoint/2010/main" val="22397893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662536-C51B-4883-9589-2F2969D14BCF}"/>
              </a:ext>
            </a:extLst>
          </p:cNvPr>
          <p:cNvSpPr>
            <a:spLocks noGrp="1"/>
          </p:cNvSpPr>
          <p:nvPr>
            <p:ph type="title"/>
          </p:nvPr>
        </p:nvSpPr>
        <p:spPr>
          <a:xfrm>
            <a:off x="380766" y="289777"/>
            <a:ext cx="11428512" cy="839893"/>
          </a:xfrm>
        </p:spPr>
        <p:txBody>
          <a:bodyPr/>
          <a:lstStyle/>
          <a:p>
            <a:r>
              <a:rPr lang="en-US" dirty="0"/>
              <a:t>Step Forward from Legacy Licensing</a:t>
            </a:r>
          </a:p>
        </p:txBody>
      </p:sp>
      <p:pic>
        <p:nvPicPr>
          <p:cNvPr id="5" name="Picture 4">
            <a:extLst>
              <a:ext uri="{FF2B5EF4-FFF2-40B4-BE49-F238E27FC236}">
                <a16:creationId xmlns:a16="http://schemas.microsoft.com/office/drawing/2014/main" id="{E06697D5-CE69-4548-96FA-AEBF0605FF6F}"/>
              </a:ext>
            </a:extLst>
          </p:cNvPr>
          <p:cNvPicPr>
            <a:picLocks noChangeAspect="1"/>
          </p:cNvPicPr>
          <p:nvPr/>
        </p:nvPicPr>
        <p:blipFill>
          <a:blip r:embed="rId2"/>
          <a:stretch>
            <a:fillRect/>
          </a:stretch>
        </p:blipFill>
        <p:spPr>
          <a:xfrm>
            <a:off x="380766" y="1217167"/>
            <a:ext cx="6963009" cy="763070"/>
          </a:xfrm>
          <a:prstGeom prst="rect">
            <a:avLst/>
          </a:prstGeom>
        </p:spPr>
      </p:pic>
      <p:sp>
        <p:nvSpPr>
          <p:cNvPr id="6" name="Text Placeholder 3">
            <a:extLst>
              <a:ext uri="{FF2B5EF4-FFF2-40B4-BE49-F238E27FC236}">
                <a16:creationId xmlns:a16="http://schemas.microsoft.com/office/drawing/2014/main" id="{0791C903-D037-40D2-A8A2-B744E06AA80C}"/>
              </a:ext>
            </a:extLst>
          </p:cNvPr>
          <p:cNvSpPr txBox="1">
            <a:spLocks/>
          </p:cNvSpPr>
          <p:nvPr/>
        </p:nvSpPr>
        <p:spPr>
          <a:xfrm>
            <a:off x="380766" y="2280035"/>
            <a:ext cx="7092950" cy="3448295"/>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Wingdings" charset="2"/>
              <a:buNone/>
            </a:pPr>
            <a:r>
              <a:rPr lang="en-US" b="1" kern="0" dirty="0"/>
              <a:t>Advantages</a:t>
            </a:r>
          </a:p>
          <a:p>
            <a:pPr marL="808037" lvl="2" indent="0" defTabSz="914400">
              <a:spcBef>
                <a:spcPts val="1200"/>
              </a:spcBef>
              <a:buFont typeface="Wingdings" charset="2"/>
              <a:buNone/>
            </a:pPr>
            <a:r>
              <a:rPr lang="en-US" sz="1600" kern="0" dirty="0"/>
              <a:t>V-FLEX model provides volume-based discounting on Software Maintenance</a:t>
            </a:r>
          </a:p>
          <a:p>
            <a:pPr marL="808037" lvl="2" indent="0" defTabSz="914400">
              <a:spcBef>
                <a:spcPts val="1200"/>
              </a:spcBef>
              <a:buFont typeface="Wingdings" charset="2"/>
              <a:buNone/>
            </a:pPr>
            <a:r>
              <a:rPr lang="en-US" sz="1600" kern="0" dirty="0"/>
              <a:t>Flexible deployment allows for segregation of ThinManager servers dictated by architecture requirements, not licensing model</a:t>
            </a:r>
          </a:p>
          <a:p>
            <a:pPr marL="808037" lvl="2" indent="0" defTabSz="914400">
              <a:spcBef>
                <a:spcPts val="1200"/>
              </a:spcBef>
              <a:buFont typeface="Wingdings" charset="2"/>
              <a:buNone/>
            </a:pPr>
            <a:r>
              <a:rPr lang="en-US" sz="1600" kern="0" dirty="0"/>
              <a:t>Standardize current implementations with future purchases on a consistent licensing model</a:t>
            </a:r>
          </a:p>
          <a:p>
            <a:pPr defTabSz="914400"/>
            <a:endParaRPr lang="en-US" kern="0" dirty="0"/>
          </a:p>
        </p:txBody>
      </p:sp>
      <p:pic>
        <p:nvPicPr>
          <p:cNvPr id="8" name="Picture 7">
            <a:extLst>
              <a:ext uri="{FF2B5EF4-FFF2-40B4-BE49-F238E27FC236}">
                <a16:creationId xmlns:a16="http://schemas.microsoft.com/office/drawing/2014/main" id="{8597AD63-469A-44FE-A31D-C14F8453C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64" y="3608742"/>
            <a:ext cx="681816" cy="523714"/>
          </a:xfrm>
          <a:prstGeom prst="rect">
            <a:avLst/>
          </a:prstGeom>
        </p:spPr>
      </p:pic>
      <p:pic>
        <p:nvPicPr>
          <p:cNvPr id="10" name="Picture 9">
            <a:extLst>
              <a:ext uri="{FF2B5EF4-FFF2-40B4-BE49-F238E27FC236}">
                <a16:creationId xmlns:a16="http://schemas.microsoft.com/office/drawing/2014/main" id="{6B4BB387-0213-4A90-BD68-0F644E2A58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79" y="2834055"/>
            <a:ext cx="484188" cy="543476"/>
          </a:xfrm>
          <a:prstGeom prst="rect">
            <a:avLst/>
          </a:prstGeom>
        </p:spPr>
      </p:pic>
      <p:pic>
        <p:nvPicPr>
          <p:cNvPr id="14" name="Picture 13">
            <a:extLst>
              <a:ext uri="{FF2B5EF4-FFF2-40B4-BE49-F238E27FC236}">
                <a16:creationId xmlns:a16="http://schemas.microsoft.com/office/drawing/2014/main" id="{E55B0F47-76C9-4700-8BCF-60ECA5DE24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20678" y="4363668"/>
            <a:ext cx="579389" cy="579389"/>
          </a:xfrm>
          <a:prstGeom prst="rect">
            <a:avLst/>
          </a:prstGeom>
        </p:spPr>
      </p:pic>
      <p:pic>
        <p:nvPicPr>
          <p:cNvPr id="19" name="Picture Placeholder 13">
            <a:extLst>
              <a:ext uri="{FF2B5EF4-FFF2-40B4-BE49-F238E27FC236}">
                <a16:creationId xmlns:a16="http://schemas.microsoft.com/office/drawing/2014/main" id="{AEEB1008-CEA1-4BE3-AFE3-C336B5F38A4D}"/>
              </a:ext>
            </a:extLst>
          </p:cNvPr>
          <p:cNvPicPr>
            <a:picLocks noChangeAspect="1"/>
          </p:cNvPicPr>
          <p:nvPr/>
        </p:nvPicPr>
        <p:blipFill rotWithShape="1">
          <a:blip r:embed="rId6"/>
          <a:srcRect l="46892" t="-205" r="6954" b="205"/>
          <a:stretch/>
        </p:blipFill>
        <p:spPr>
          <a:xfrm>
            <a:off x="7855227" y="-12879"/>
            <a:ext cx="4336775" cy="6273979"/>
          </a:xfrm>
          <a:custGeom>
            <a:avLst/>
            <a:gdLst>
              <a:gd name="connsiteX0" fmla="*/ 0 w 4336775"/>
              <a:gd name="connsiteY0" fmla="*/ 0 h 6273979"/>
              <a:gd name="connsiteX1" fmla="*/ 4336773 w 4336775"/>
              <a:gd name="connsiteY1" fmla="*/ 0 h 6273979"/>
              <a:gd name="connsiteX2" fmla="*/ 4336773 w 4336775"/>
              <a:gd name="connsiteY2" fmla="*/ 12879 h 6273979"/>
              <a:gd name="connsiteX3" fmla="*/ 4336774 w 4336775"/>
              <a:gd name="connsiteY3" fmla="*/ 12879 h 6273979"/>
              <a:gd name="connsiteX4" fmla="*/ 4336774 w 4336775"/>
              <a:gd name="connsiteY4" fmla="*/ 281471 h 6273979"/>
              <a:gd name="connsiteX5" fmla="*/ 4336775 w 4336775"/>
              <a:gd name="connsiteY5" fmla="*/ 281473 h 6273979"/>
              <a:gd name="connsiteX6" fmla="*/ 4336775 w 4336775"/>
              <a:gd name="connsiteY6" fmla="*/ 4539973 h 6273979"/>
              <a:gd name="connsiteX7" fmla="*/ 4336774 w 4336775"/>
              <a:gd name="connsiteY7" fmla="*/ 4539974 h 6273979"/>
              <a:gd name="connsiteX8" fmla="*/ 4336774 w 4336775"/>
              <a:gd name="connsiteY8" fmla="*/ 6273979 h 6273979"/>
              <a:gd name="connsiteX9" fmla="*/ 2606279 w 4336775"/>
              <a:gd name="connsiteY9" fmla="*/ 6273979 h 6273979"/>
              <a:gd name="connsiteX10" fmla="*/ 2606278 w 4336775"/>
              <a:gd name="connsiteY10" fmla="*/ 6273979 h 6273979"/>
              <a:gd name="connsiteX11" fmla="*/ 1618516 w 4336775"/>
              <a:gd name="connsiteY11" fmla="*/ 6273979 h 6273979"/>
              <a:gd name="connsiteX12" fmla="*/ 1570424 w 4336775"/>
              <a:gd name="connsiteY12" fmla="*/ 6265390 h 6273979"/>
              <a:gd name="connsiteX13" fmla="*/ 1495316 w 4336775"/>
              <a:gd name="connsiteY13" fmla="*/ 6242254 h 6273979"/>
              <a:gd name="connsiteX14" fmla="*/ 1417900 w 4336775"/>
              <a:gd name="connsiteY14" fmla="*/ 6206908 h 6273979"/>
              <a:gd name="connsiteX15" fmla="*/ 1390976 w 4336775"/>
              <a:gd name="connsiteY15" fmla="*/ 6190182 h 6273979"/>
              <a:gd name="connsiteX16" fmla="*/ 1349903 w 4336775"/>
              <a:gd name="connsiteY16" fmla="*/ 6160917 h 6273979"/>
              <a:gd name="connsiteX17" fmla="*/ 1348600 w 4336775"/>
              <a:gd name="connsiteY17" fmla="*/ 6159731 h 6273979"/>
              <a:gd name="connsiteX18" fmla="*/ 112349 w 4336775"/>
              <a:gd name="connsiteY18" fmla="*/ 4920971 h 6273979"/>
              <a:gd name="connsiteX19" fmla="*/ 84404 w 4336775"/>
              <a:gd name="connsiteY19" fmla="*/ 4880823 h 6273979"/>
              <a:gd name="connsiteX20" fmla="*/ 47621 w 4336775"/>
              <a:gd name="connsiteY20" fmla="*/ 4811246 h 6273979"/>
              <a:gd name="connsiteX21" fmla="*/ 17822 w 4336775"/>
              <a:gd name="connsiteY21" fmla="*/ 4731401 h 6273979"/>
              <a:gd name="connsiteX22" fmla="*/ 10588 w 4336775"/>
              <a:gd name="connsiteY22" fmla="*/ 4700496 h 6273979"/>
              <a:gd name="connsiteX23" fmla="*/ 3206 w 4336775"/>
              <a:gd name="connsiteY23" fmla="*/ 4656694 h 6273979"/>
              <a:gd name="connsiteX24" fmla="*/ 3206 w 4336775"/>
              <a:gd name="connsiteY24" fmla="*/ 3840960 h 6273979"/>
              <a:gd name="connsiteX25" fmla="*/ 0 w 4336775"/>
              <a:gd name="connsiteY25" fmla="*/ 3840960 h 62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775" h="6273979">
                <a:moveTo>
                  <a:pt x="0" y="0"/>
                </a:moveTo>
                <a:lnTo>
                  <a:pt x="4336773" y="0"/>
                </a:lnTo>
                <a:lnTo>
                  <a:pt x="4336773" y="12879"/>
                </a:lnTo>
                <a:lnTo>
                  <a:pt x="4336774" y="12879"/>
                </a:lnTo>
                <a:lnTo>
                  <a:pt x="4336774" y="281471"/>
                </a:lnTo>
                <a:lnTo>
                  <a:pt x="4336775" y="281473"/>
                </a:lnTo>
                <a:lnTo>
                  <a:pt x="4336775" y="4539973"/>
                </a:lnTo>
                <a:lnTo>
                  <a:pt x="4336774" y="4539974"/>
                </a:lnTo>
                <a:lnTo>
                  <a:pt x="4336774" y="6273979"/>
                </a:lnTo>
                <a:lnTo>
                  <a:pt x="2606279" y="6273979"/>
                </a:lnTo>
                <a:lnTo>
                  <a:pt x="2606278" y="6273979"/>
                </a:lnTo>
                <a:lnTo>
                  <a:pt x="1618516" y="6273979"/>
                </a:lnTo>
                <a:lnTo>
                  <a:pt x="1570424" y="6265390"/>
                </a:lnTo>
                <a:lnTo>
                  <a:pt x="1495316" y="6242254"/>
                </a:lnTo>
                <a:cubicBezTo>
                  <a:pt x="1468650" y="6232094"/>
                  <a:pt x="1442803" y="6220271"/>
                  <a:pt x="1417900" y="6206908"/>
                </a:cubicBezTo>
                <a:lnTo>
                  <a:pt x="1390976" y="6190182"/>
                </a:lnTo>
                <a:lnTo>
                  <a:pt x="1349903" y="6160917"/>
                </a:lnTo>
                <a:lnTo>
                  <a:pt x="1348600" y="6159731"/>
                </a:lnTo>
                <a:lnTo>
                  <a:pt x="112349" y="4920971"/>
                </a:lnTo>
                <a:lnTo>
                  <a:pt x="84404" y="4880823"/>
                </a:lnTo>
                <a:lnTo>
                  <a:pt x="47621" y="4811246"/>
                </a:lnTo>
                <a:cubicBezTo>
                  <a:pt x="35935" y="4785168"/>
                  <a:pt x="26002" y="4758494"/>
                  <a:pt x="17822" y="4731401"/>
                </a:cubicBezTo>
                <a:lnTo>
                  <a:pt x="10588" y="4700496"/>
                </a:lnTo>
                <a:lnTo>
                  <a:pt x="3206" y="4656694"/>
                </a:lnTo>
                <a:lnTo>
                  <a:pt x="3206" y="3840960"/>
                </a:lnTo>
                <a:lnTo>
                  <a:pt x="0" y="3840960"/>
                </a:lnTo>
                <a:close/>
              </a:path>
            </a:pathLst>
          </a:custGeom>
        </p:spPr>
      </p:pic>
    </p:spTree>
    <p:extLst>
      <p:ext uri="{BB962C8B-B14F-4D97-AF65-F5344CB8AC3E}">
        <p14:creationId xmlns:p14="http://schemas.microsoft.com/office/powerpoint/2010/main" val="25630701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F28AA9-BE18-E346-8C3A-FEDE9CEBFD47}"/>
              </a:ext>
            </a:extLst>
          </p:cNvPr>
          <p:cNvSpPr>
            <a:spLocks noGrp="1"/>
          </p:cNvSpPr>
          <p:nvPr>
            <p:ph type="body" sz="quarter" idx="11"/>
          </p:nvPr>
        </p:nvSpPr>
        <p:spPr>
          <a:xfrm>
            <a:off x="304802" y="2035483"/>
            <a:ext cx="7667536" cy="3448295"/>
          </a:xfrm>
        </p:spPr>
        <p:txBody>
          <a:bodyPr/>
          <a:lstStyle/>
          <a:p>
            <a:pPr algn="l" defTabSz="914400"/>
            <a:r>
              <a:rPr lang="en-US" b="0" dirty="0">
                <a:solidFill>
                  <a:schemeClr val="tx1"/>
                </a:solidFill>
              </a:rPr>
              <a:t>Remote Desktop Client Access Licenses (RDSCALs)</a:t>
            </a:r>
          </a:p>
          <a:p>
            <a:pPr lvl="1" defTabSz="914400"/>
            <a:r>
              <a:rPr lang="en-US" dirty="0"/>
              <a:t>There are 2 types available:</a:t>
            </a:r>
          </a:p>
          <a:p>
            <a:pPr lvl="2" defTabSz="914400"/>
            <a:r>
              <a:rPr lang="en-US" dirty="0"/>
              <a:t>Per User – each unique user session requires an RDSCAL</a:t>
            </a:r>
          </a:p>
          <a:p>
            <a:pPr lvl="2" defTabSz="914400"/>
            <a:r>
              <a:rPr lang="en-US" dirty="0"/>
              <a:t>Per Device – each device receiving a session requires an RDSCAL</a:t>
            </a:r>
          </a:p>
          <a:p>
            <a:pPr lvl="1" defTabSz="914400"/>
            <a:r>
              <a:rPr lang="en-US" dirty="0"/>
              <a:t>Per Device is generally more suitable for ThinManager deployments</a:t>
            </a:r>
          </a:p>
          <a:p>
            <a:pPr lvl="1" defTabSz="914400"/>
            <a:r>
              <a:rPr lang="en-US" sz="1200" i="1" dirty="0">
                <a:solidFill>
                  <a:schemeClr val="tx1"/>
                </a:solidFill>
              </a:rPr>
              <a:t>*Note: RDSCALs is different from Windows CALs. You need both!</a:t>
            </a:r>
          </a:p>
          <a:p>
            <a:pPr marL="466725" lvl="1" indent="0" defTabSz="914400">
              <a:buFont typeface="Wingdings" charset="2"/>
              <a:buNone/>
            </a:pPr>
            <a:r>
              <a:rPr lang="en-US" b="0" dirty="0">
                <a:solidFill>
                  <a:schemeClr val="tx1"/>
                </a:solidFill>
              </a:rPr>
              <a:t>FactoryTalk Licensing</a:t>
            </a:r>
          </a:p>
          <a:p>
            <a:pPr lvl="1" defTabSz="914400"/>
            <a:r>
              <a:rPr lang="en-US" dirty="0"/>
              <a:t>ThinManager v11 and FactoryTalk View SE v11 introduce support for a single FactoryTalk View SE client license needed per ThinManager managed device. </a:t>
            </a:r>
          </a:p>
          <a:p>
            <a:pPr lvl="2" defTabSz="914400"/>
            <a:r>
              <a:rPr lang="en-US" dirty="0"/>
              <a:t>Supports terminals using multi-session capabilities (Tiling, Virtual Screens, Multimonitor)</a:t>
            </a:r>
          </a:p>
          <a:p>
            <a:pPr lvl="2" defTabSz="914400"/>
            <a:r>
              <a:rPr lang="en-US" dirty="0"/>
              <a:t>Supports terminals using RDS Failover capabilities (RDS High-Availability)</a:t>
            </a:r>
          </a:p>
          <a:p>
            <a:pPr lvl="2" defTabSz="914400"/>
            <a:r>
              <a:rPr lang="en-US" dirty="0"/>
              <a:t>For more information, refer to </a:t>
            </a:r>
          </a:p>
          <a:p>
            <a:pPr lvl="2" defTabSz="914400"/>
            <a:r>
              <a:rPr lang="en-US" dirty="0">
                <a:hlinkClick r:id="rId2"/>
              </a:rPr>
              <a:t>AID 1083982 - ThinManager and </a:t>
            </a:r>
            <a:r>
              <a:rPr lang="en-US" dirty="0" err="1">
                <a:hlinkClick r:id="rId2"/>
              </a:rPr>
              <a:t>FTView</a:t>
            </a:r>
            <a:r>
              <a:rPr lang="en-US" dirty="0">
                <a:hlinkClick r:id="rId2"/>
              </a:rPr>
              <a:t> SE Client Licensing</a:t>
            </a:r>
            <a:endParaRPr lang="en-US" dirty="0"/>
          </a:p>
        </p:txBody>
      </p:sp>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r>
              <a:rPr lang="en-US" dirty="0"/>
              <a:t>Other Licensing Considerations</a:t>
            </a:r>
          </a:p>
        </p:txBody>
      </p:sp>
      <p:sp>
        <p:nvSpPr>
          <p:cNvPr id="4" name="Text Placeholder 3">
            <a:extLst>
              <a:ext uri="{FF2B5EF4-FFF2-40B4-BE49-F238E27FC236}">
                <a16:creationId xmlns:a16="http://schemas.microsoft.com/office/drawing/2014/main" id="{63AAE8B4-68A4-9045-928E-A6A4625F3B85}"/>
              </a:ext>
            </a:extLst>
          </p:cNvPr>
          <p:cNvSpPr>
            <a:spLocks noGrp="1"/>
          </p:cNvSpPr>
          <p:nvPr>
            <p:ph type="body" sz="quarter" idx="10"/>
          </p:nvPr>
        </p:nvSpPr>
        <p:spPr>
          <a:xfrm>
            <a:off x="8228157" y="3300358"/>
            <a:ext cx="3582099" cy="2181938"/>
          </a:xfrm>
        </p:spPr>
        <p:txBody>
          <a:bodyPr/>
          <a:lstStyle/>
          <a:p>
            <a:pPr algn="ctr"/>
            <a:r>
              <a:rPr lang="en-US" dirty="0">
                <a:solidFill>
                  <a:srgbClr val="003D7E"/>
                </a:solidFill>
              </a:rPr>
              <a:t>ThinManager and FactoryTalk View SE together offer a licensing model which differentiates the solution from other HMI vendors</a:t>
            </a:r>
          </a:p>
        </p:txBody>
      </p:sp>
      <p:pic>
        <p:nvPicPr>
          <p:cNvPr id="2" name="Picture 1">
            <a:extLst>
              <a:ext uri="{FF2B5EF4-FFF2-40B4-BE49-F238E27FC236}">
                <a16:creationId xmlns:a16="http://schemas.microsoft.com/office/drawing/2014/main" id="{96FC8238-B5EC-4B70-983D-7A657E2B26AB}"/>
              </a:ext>
            </a:extLst>
          </p:cNvPr>
          <p:cNvPicPr>
            <a:picLocks noChangeAspect="1"/>
          </p:cNvPicPr>
          <p:nvPr/>
        </p:nvPicPr>
        <p:blipFill>
          <a:blip r:embed="rId3"/>
          <a:stretch>
            <a:fillRect/>
          </a:stretch>
        </p:blipFill>
        <p:spPr>
          <a:xfrm>
            <a:off x="8418187" y="1115309"/>
            <a:ext cx="3202037" cy="2185049"/>
          </a:xfrm>
          <a:prstGeom prst="rect">
            <a:avLst/>
          </a:prstGeom>
        </p:spPr>
      </p:pic>
      <p:pic>
        <p:nvPicPr>
          <p:cNvPr id="7" name="Picture 6">
            <a:extLst>
              <a:ext uri="{FF2B5EF4-FFF2-40B4-BE49-F238E27FC236}">
                <a16:creationId xmlns:a16="http://schemas.microsoft.com/office/drawing/2014/main" id="{CDA5CE57-832A-4F09-A78B-82B7F69B1912}"/>
              </a:ext>
            </a:extLst>
          </p:cNvPr>
          <p:cNvPicPr>
            <a:picLocks noChangeAspect="1"/>
          </p:cNvPicPr>
          <p:nvPr/>
        </p:nvPicPr>
        <p:blipFill>
          <a:blip r:embed="rId4"/>
          <a:stretch>
            <a:fillRect/>
          </a:stretch>
        </p:blipFill>
        <p:spPr>
          <a:xfrm>
            <a:off x="8621812" y="1431385"/>
            <a:ext cx="1383107" cy="777832"/>
          </a:xfrm>
          <a:prstGeom prst="rect">
            <a:avLst/>
          </a:prstGeom>
          <a:ln w="28575">
            <a:solidFill>
              <a:schemeClr val="tx1"/>
            </a:solidFill>
          </a:ln>
        </p:spPr>
      </p:pic>
      <p:pic>
        <p:nvPicPr>
          <p:cNvPr id="8" name="Picture 7">
            <a:extLst>
              <a:ext uri="{FF2B5EF4-FFF2-40B4-BE49-F238E27FC236}">
                <a16:creationId xmlns:a16="http://schemas.microsoft.com/office/drawing/2014/main" id="{CB029C9D-817F-4A39-B82B-49F4B1F7BACD}"/>
              </a:ext>
            </a:extLst>
          </p:cNvPr>
          <p:cNvPicPr>
            <a:picLocks noChangeAspect="1"/>
          </p:cNvPicPr>
          <p:nvPr/>
        </p:nvPicPr>
        <p:blipFill>
          <a:blip r:embed="rId4"/>
          <a:stretch>
            <a:fillRect/>
          </a:stretch>
        </p:blipFill>
        <p:spPr>
          <a:xfrm>
            <a:off x="10019205" y="2224644"/>
            <a:ext cx="1383107" cy="777832"/>
          </a:xfrm>
          <a:prstGeom prst="rect">
            <a:avLst/>
          </a:prstGeom>
          <a:ln w="28575">
            <a:solidFill>
              <a:schemeClr val="tx1"/>
            </a:solidFill>
          </a:ln>
        </p:spPr>
      </p:pic>
      <p:pic>
        <p:nvPicPr>
          <p:cNvPr id="9" name="Picture 8">
            <a:extLst>
              <a:ext uri="{FF2B5EF4-FFF2-40B4-BE49-F238E27FC236}">
                <a16:creationId xmlns:a16="http://schemas.microsoft.com/office/drawing/2014/main" id="{A1DD3D1A-421F-49F7-84F0-F76F0C74C671}"/>
              </a:ext>
            </a:extLst>
          </p:cNvPr>
          <p:cNvPicPr>
            <a:picLocks noChangeAspect="1"/>
          </p:cNvPicPr>
          <p:nvPr/>
        </p:nvPicPr>
        <p:blipFill>
          <a:blip r:embed="rId4"/>
          <a:stretch>
            <a:fillRect/>
          </a:stretch>
        </p:blipFill>
        <p:spPr>
          <a:xfrm>
            <a:off x="10019204" y="1430001"/>
            <a:ext cx="1383107" cy="777832"/>
          </a:xfrm>
          <a:prstGeom prst="rect">
            <a:avLst/>
          </a:prstGeom>
          <a:ln w="28575">
            <a:solidFill>
              <a:schemeClr val="tx1"/>
            </a:solidFill>
          </a:ln>
        </p:spPr>
      </p:pic>
      <p:pic>
        <p:nvPicPr>
          <p:cNvPr id="10" name="Picture 9">
            <a:extLst>
              <a:ext uri="{FF2B5EF4-FFF2-40B4-BE49-F238E27FC236}">
                <a16:creationId xmlns:a16="http://schemas.microsoft.com/office/drawing/2014/main" id="{CC542EA4-3672-4DED-9F90-A94C3E254BDA}"/>
              </a:ext>
            </a:extLst>
          </p:cNvPr>
          <p:cNvPicPr>
            <a:picLocks noChangeAspect="1"/>
          </p:cNvPicPr>
          <p:nvPr/>
        </p:nvPicPr>
        <p:blipFill>
          <a:blip r:embed="rId4"/>
          <a:stretch>
            <a:fillRect/>
          </a:stretch>
        </p:blipFill>
        <p:spPr>
          <a:xfrm>
            <a:off x="8621812" y="2224644"/>
            <a:ext cx="1383107" cy="777832"/>
          </a:xfrm>
          <a:prstGeom prst="rect">
            <a:avLst/>
          </a:prstGeom>
          <a:ln w="28575">
            <a:solidFill>
              <a:schemeClr val="tx1"/>
            </a:solidFill>
          </a:ln>
        </p:spPr>
      </p:pic>
    </p:spTree>
    <p:extLst>
      <p:ext uri="{BB962C8B-B14F-4D97-AF65-F5344CB8AC3E}">
        <p14:creationId xmlns:p14="http://schemas.microsoft.com/office/powerpoint/2010/main" val="158726007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BA5B371-A46E-4B39-9F53-1F7A1D2E3D4F}"/>
              </a:ext>
            </a:extLst>
          </p:cNvPr>
          <p:cNvSpPr/>
          <p:nvPr/>
        </p:nvSpPr>
        <p:spPr bwMode="auto">
          <a:xfrm>
            <a:off x="83890" y="875350"/>
            <a:ext cx="11903973" cy="634650"/>
          </a:xfrm>
          <a:prstGeom prst="rect">
            <a:avLst/>
          </a:prstGeom>
          <a:solidFill>
            <a:srgbClr val="727074">
              <a:alpha val="30196"/>
            </a:srgb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sp>
        <p:nvSpPr>
          <p:cNvPr id="3" name="Title 2">
            <a:extLst>
              <a:ext uri="{FF2B5EF4-FFF2-40B4-BE49-F238E27FC236}">
                <a16:creationId xmlns:a16="http://schemas.microsoft.com/office/drawing/2014/main" id="{A70CC95B-F656-1D47-8434-A570C4AAAC8F}"/>
              </a:ext>
            </a:extLst>
          </p:cNvPr>
          <p:cNvSpPr>
            <a:spLocks noGrp="1"/>
          </p:cNvSpPr>
          <p:nvPr>
            <p:ph type="title"/>
          </p:nvPr>
        </p:nvSpPr>
        <p:spPr/>
        <p:txBody>
          <a:bodyPr>
            <a:normAutofit/>
          </a:bodyPr>
          <a:lstStyle/>
          <a:p>
            <a:r>
              <a:rPr lang="en-US" dirty="0" err="1"/>
              <a:t>FTViewSE</a:t>
            </a:r>
            <a:r>
              <a:rPr lang="en-US" dirty="0"/>
              <a:t> &amp; ThinManager Licensing Scenarios</a:t>
            </a:r>
          </a:p>
        </p:txBody>
      </p:sp>
      <p:sp>
        <p:nvSpPr>
          <p:cNvPr id="10" name="Rectangle 9">
            <a:extLst>
              <a:ext uri="{FF2B5EF4-FFF2-40B4-BE49-F238E27FC236}">
                <a16:creationId xmlns:a16="http://schemas.microsoft.com/office/drawing/2014/main" id="{B87F04FF-6F4C-4D8C-9A2A-4E224668BF10}"/>
              </a:ext>
            </a:extLst>
          </p:cNvPr>
          <p:cNvSpPr/>
          <p:nvPr/>
        </p:nvSpPr>
        <p:spPr bwMode="auto">
          <a:xfrm>
            <a:off x="830510"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HMI</a:t>
            </a:r>
            <a:endParaRPr lang="en-US" sz="1600" kern="1200" dirty="0">
              <a:solidFill>
                <a:schemeClr val="tx1"/>
              </a:solidFill>
              <a:latin typeface="Arial" charset="0"/>
              <a:ea typeface="+mn-ea"/>
              <a:cs typeface="+mn-cs"/>
            </a:endParaRPr>
          </a:p>
        </p:txBody>
      </p:sp>
      <p:sp>
        <p:nvSpPr>
          <p:cNvPr id="11" name="Rectangle 10">
            <a:extLst>
              <a:ext uri="{FF2B5EF4-FFF2-40B4-BE49-F238E27FC236}">
                <a16:creationId xmlns:a16="http://schemas.microsoft.com/office/drawing/2014/main" id="{50FEF193-3276-4039-BAF6-424DB60C79EC}"/>
              </a:ext>
            </a:extLst>
          </p:cNvPr>
          <p:cNvSpPr/>
          <p:nvPr/>
        </p:nvSpPr>
        <p:spPr bwMode="auto">
          <a:xfrm>
            <a:off x="1813420"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RDS1</a:t>
            </a:r>
            <a:endParaRPr lang="en-US" sz="1600" kern="1200" dirty="0">
              <a:solidFill>
                <a:schemeClr val="tx1"/>
              </a:solidFill>
              <a:latin typeface="Arial" charset="0"/>
              <a:ea typeface="+mn-ea"/>
              <a:cs typeface="+mn-cs"/>
            </a:endParaRPr>
          </a:p>
        </p:txBody>
      </p:sp>
      <p:sp>
        <p:nvSpPr>
          <p:cNvPr id="12" name="Rectangle 11">
            <a:extLst>
              <a:ext uri="{FF2B5EF4-FFF2-40B4-BE49-F238E27FC236}">
                <a16:creationId xmlns:a16="http://schemas.microsoft.com/office/drawing/2014/main" id="{E9FCC3A0-58CB-4A92-AC67-451E1EDD1080}"/>
              </a:ext>
            </a:extLst>
          </p:cNvPr>
          <p:cNvSpPr/>
          <p:nvPr/>
        </p:nvSpPr>
        <p:spPr bwMode="auto">
          <a:xfrm>
            <a:off x="2796330"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RDS2</a:t>
            </a:r>
            <a:endParaRPr lang="en-US" sz="1600" kern="1200" dirty="0">
              <a:solidFill>
                <a:schemeClr val="tx1"/>
              </a:solidFill>
              <a:latin typeface="Arial" charset="0"/>
              <a:ea typeface="+mn-ea"/>
              <a:cs typeface="+mn-cs"/>
            </a:endParaRPr>
          </a:p>
        </p:txBody>
      </p:sp>
      <p:grpSp>
        <p:nvGrpSpPr>
          <p:cNvPr id="40" name="Group 39">
            <a:extLst>
              <a:ext uri="{FF2B5EF4-FFF2-40B4-BE49-F238E27FC236}">
                <a16:creationId xmlns:a16="http://schemas.microsoft.com/office/drawing/2014/main" id="{FBCDEA41-1C0D-4FF7-861F-C3C88DA77F28}"/>
              </a:ext>
            </a:extLst>
          </p:cNvPr>
          <p:cNvGrpSpPr/>
          <p:nvPr/>
        </p:nvGrpSpPr>
        <p:grpSpPr>
          <a:xfrm>
            <a:off x="213888" y="3261276"/>
            <a:ext cx="901847" cy="656382"/>
            <a:chOff x="9072663" y="3739449"/>
            <a:chExt cx="1627919" cy="1110881"/>
          </a:xfrm>
        </p:grpSpPr>
        <p:pic>
          <p:nvPicPr>
            <p:cNvPr id="35" name="Picture 34">
              <a:extLst>
                <a:ext uri="{FF2B5EF4-FFF2-40B4-BE49-F238E27FC236}">
                  <a16:creationId xmlns:a16="http://schemas.microsoft.com/office/drawing/2014/main" id="{BC17066A-BA86-465D-A742-3B92EF8D8AD9}"/>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38" name="Picture 37">
              <a:extLst>
                <a:ext uri="{FF2B5EF4-FFF2-40B4-BE49-F238E27FC236}">
                  <a16:creationId xmlns:a16="http://schemas.microsoft.com/office/drawing/2014/main" id="{43052D94-870C-48DB-BCDA-1E89301A1DAF}"/>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pSp>
        <p:nvGrpSpPr>
          <p:cNvPr id="41" name="Group 40">
            <a:extLst>
              <a:ext uri="{FF2B5EF4-FFF2-40B4-BE49-F238E27FC236}">
                <a16:creationId xmlns:a16="http://schemas.microsoft.com/office/drawing/2014/main" id="{85F4E507-AA78-447B-9123-443DBD57FBF0}"/>
              </a:ext>
            </a:extLst>
          </p:cNvPr>
          <p:cNvGrpSpPr/>
          <p:nvPr/>
        </p:nvGrpSpPr>
        <p:grpSpPr>
          <a:xfrm>
            <a:off x="1178598" y="3261276"/>
            <a:ext cx="901847" cy="656382"/>
            <a:chOff x="9072663" y="3739449"/>
            <a:chExt cx="1627919" cy="1110881"/>
          </a:xfrm>
        </p:grpSpPr>
        <p:pic>
          <p:nvPicPr>
            <p:cNvPr id="42" name="Picture 41">
              <a:extLst>
                <a:ext uri="{FF2B5EF4-FFF2-40B4-BE49-F238E27FC236}">
                  <a16:creationId xmlns:a16="http://schemas.microsoft.com/office/drawing/2014/main" id="{E5160152-968D-4A1B-AA70-096479160037}"/>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43" name="Picture 42">
              <a:extLst>
                <a:ext uri="{FF2B5EF4-FFF2-40B4-BE49-F238E27FC236}">
                  <a16:creationId xmlns:a16="http://schemas.microsoft.com/office/drawing/2014/main" id="{AE023F5D-9DC9-44D5-9C3A-EF4E100F9560}"/>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pSp>
        <p:nvGrpSpPr>
          <p:cNvPr id="44" name="Group 43">
            <a:extLst>
              <a:ext uri="{FF2B5EF4-FFF2-40B4-BE49-F238E27FC236}">
                <a16:creationId xmlns:a16="http://schemas.microsoft.com/office/drawing/2014/main" id="{1593995E-67B6-42EE-8FB4-EE181E7FDFA8}"/>
              </a:ext>
            </a:extLst>
          </p:cNvPr>
          <p:cNvGrpSpPr/>
          <p:nvPr/>
        </p:nvGrpSpPr>
        <p:grpSpPr>
          <a:xfrm>
            <a:off x="2121294" y="3261276"/>
            <a:ext cx="901847" cy="656382"/>
            <a:chOff x="9072663" y="3739449"/>
            <a:chExt cx="1627919" cy="1110881"/>
          </a:xfrm>
        </p:grpSpPr>
        <p:pic>
          <p:nvPicPr>
            <p:cNvPr id="45" name="Picture 44">
              <a:extLst>
                <a:ext uri="{FF2B5EF4-FFF2-40B4-BE49-F238E27FC236}">
                  <a16:creationId xmlns:a16="http://schemas.microsoft.com/office/drawing/2014/main" id="{E14ECE4E-C396-4337-9DB4-663717D8F5DC}"/>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46" name="Picture 45">
              <a:extLst>
                <a:ext uri="{FF2B5EF4-FFF2-40B4-BE49-F238E27FC236}">
                  <a16:creationId xmlns:a16="http://schemas.microsoft.com/office/drawing/2014/main" id="{667ED820-52A9-4EFF-9408-4F789856D0A4}"/>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pSp>
        <p:nvGrpSpPr>
          <p:cNvPr id="47" name="Group 46">
            <a:extLst>
              <a:ext uri="{FF2B5EF4-FFF2-40B4-BE49-F238E27FC236}">
                <a16:creationId xmlns:a16="http://schemas.microsoft.com/office/drawing/2014/main" id="{C8DECAC1-9C68-4381-B36D-3028B11CA54C}"/>
              </a:ext>
            </a:extLst>
          </p:cNvPr>
          <p:cNvGrpSpPr/>
          <p:nvPr/>
        </p:nvGrpSpPr>
        <p:grpSpPr>
          <a:xfrm>
            <a:off x="3086004" y="3261276"/>
            <a:ext cx="901847" cy="656382"/>
            <a:chOff x="9072663" y="3739449"/>
            <a:chExt cx="1627919" cy="1110881"/>
          </a:xfrm>
        </p:grpSpPr>
        <p:pic>
          <p:nvPicPr>
            <p:cNvPr id="48" name="Picture 47">
              <a:extLst>
                <a:ext uri="{FF2B5EF4-FFF2-40B4-BE49-F238E27FC236}">
                  <a16:creationId xmlns:a16="http://schemas.microsoft.com/office/drawing/2014/main" id="{A0CF82BD-DBD3-476F-86D4-7AA0B9DD1624}"/>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49" name="Picture 48">
              <a:extLst>
                <a:ext uri="{FF2B5EF4-FFF2-40B4-BE49-F238E27FC236}">
                  <a16:creationId xmlns:a16="http://schemas.microsoft.com/office/drawing/2014/main" id="{516F610B-DE66-4DD0-B764-DFA916A38159}"/>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sp>
        <p:nvSpPr>
          <p:cNvPr id="51" name="TextBox 50">
            <a:extLst>
              <a:ext uri="{FF2B5EF4-FFF2-40B4-BE49-F238E27FC236}">
                <a16:creationId xmlns:a16="http://schemas.microsoft.com/office/drawing/2014/main" id="{BD8B8DF4-8B23-49A4-A3D0-C5573E1D8867}"/>
              </a:ext>
            </a:extLst>
          </p:cNvPr>
          <p:cNvSpPr txBox="1"/>
          <p:nvPr/>
        </p:nvSpPr>
        <p:spPr>
          <a:xfrm>
            <a:off x="1733233" y="948798"/>
            <a:ext cx="901847" cy="461665"/>
          </a:xfrm>
          <a:prstGeom prst="rect">
            <a:avLst/>
          </a:prstGeom>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sp>
        <p:nvSpPr>
          <p:cNvPr id="52" name="TextBox 51">
            <a:extLst>
              <a:ext uri="{FF2B5EF4-FFF2-40B4-BE49-F238E27FC236}">
                <a16:creationId xmlns:a16="http://schemas.microsoft.com/office/drawing/2014/main" id="{78E3EE32-71BF-4752-850D-CDA1AB66EE34}"/>
              </a:ext>
            </a:extLst>
          </p:cNvPr>
          <p:cNvSpPr txBox="1"/>
          <p:nvPr/>
        </p:nvSpPr>
        <p:spPr>
          <a:xfrm>
            <a:off x="2796330" y="948798"/>
            <a:ext cx="901847" cy="461665"/>
          </a:xfrm>
          <a:prstGeom prst="rect">
            <a:avLst/>
          </a:prstGeom>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graphicFrame>
        <p:nvGraphicFramePr>
          <p:cNvPr id="60" name="Table 60">
            <a:extLst>
              <a:ext uri="{FF2B5EF4-FFF2-40B4-BE49-F238E27FC236}">
                <a16:creationId xmlns:a16="http://schemas.microsoft.com/office/drawing/2014/main" id="{DB6F3844-825C-4587-A858-26F69464F7FF}"/>
              </a:ext>
            </a:extLst>
          </p:cNvPr>
          <p:cNvGraphicFramePr>
            <a:graphicFrameLocks noGrp="1"/>
          </p:cNvGraphicFramePr>
          <p:nvPr/>
        </p:nvGraphicFramePr>
        <p:xfrm>
          <a:off x="34256" y="4512332"/>
          <a:ext cx="3953591" cy="1554480"/>
        </p:xfrm>
        <a:graphic>
          <a:graphicData uri="http://schemas.openxmlformats.org/drawingml/2006/table">
            <a:tbl>
              <a:tblPr firstRow="1" bandRow="1">
                <a:tableStyleId>{5C22544A-7EE6-4342-B048-85BDC9FD1C3A}</a:tableStyleId>
              </a:tblPr>
              <a:tblGrid>
                <a:gridCol w="1619279">
                  <a:extLst>
                    <a:ext uri="{9D8B030D-6E8A-4147-A177-3AD203B41FA5}">
                      <a16:colId xmlns:a16="http://schemas.microsoft.com/office/drawing/2014/main" val="3426666210"/>
                    </a:ext>
                  </a:extLst>
                </a:gridCol>
                <a:gridCol w="1016448">
                  <a:extLst>
                    <a:ext uri="{9D8B030D-6E8A-4147-A177-3AD203B41FA5}">
                      <a16:colId xmlns:a16="http://schemas.microsoft.com/office/drawing/2014/main" val="2230620901"/>
                    </a:ext>
                  </a:extLst>
                </a:gridCol>
                <a:gridCol w="1317864">
                  <a:extLst>
                    <a:ext uri="{9D8B030D-6E8A-4147-A177-3AD203B41FA5}">
                      <a16:colId xmlns:a16="http://schemas.microsoft.com/office/drawing/2014/main" val="1089420299"/>
                    </a:ext>
                  </a:extLst>
                </a:gridCol>
              </a:tblGrid>
              <a:tr h="248445">
                <a:tc>
                  <a:txBody>
                    <a:bodyPr/>
                    <a:lstStyle/>
                    <a:p>
                      <a:pPr algn="ctr"/>
                      <a:r>
                        <a:rPr lang="en-US" sz="1200" dirty="0"/>
                        <a:t>View SE Client Licenses Required </a:t>
                      </a:r>
                    </a:p>
                  </a:txBody>
                  <a:tcPr/>
                </a:tc>
                <a:tc>
                  <a:txBody>
                    <a:bodyPr/>
                    <a:lstStyle/>
                    <a:p>
                      <a:pPr algn="ctr"/>
                      <a:r>
                        <a:rPr lang="en-US" sz="1200" dirty="0"/>
                        <a:t>Standard Failover</a:t>
                      </a:r>
                    </a:p>
                  </a:txBody>
                  <a:tcPr/>
                </a:tc>
                <a:tc>
                  <a:txBody>
                    <a:bodyPr/>
                    <a:lstStyle/>
                    <a:p>
                      <a:pPr algn="ctr"/>
                      <a:r>
                        <a:rPr lang="en-US" sz="1200" dirty="0"/>
                        <a:t>Instant Failover</a:t>
                      </a:r>
                    </a:p>
                  </a:txBody>
                  <a:tcPr/>
                </a:tc>
                <a:extLst>
                  <a:ext uri="{0D108BD9-81ED-4DB2-BD59-A6C34878D82A}">
                    <a16:rowId xmlns:a16="http://schemas.microsoft.com/office/drawing/2014/main" val="379104430"/>
                  </a:ext>
                </a:extLst>
              </a:tr>
              <a:tr h="248445">
                <a:tc>
                  <a:txBody>
                    <a:bodyPr/>
                    <a:lstStyle/>
                    <a:p>
                      <a:pPr algn="ctr"/>
                      <a:r>
                        <a:rPr lang="en-US" sz="1200" dirty="0"/>
                        <a:t>FTVSE 11 &amp; TM 11</a:t>
                      </a:r>
                    </a:p>
                  </a:txBody>
                  <a:tcPr/>
                </a:tc>
                <a:tc>
                  <a:txBody>
                    <a:bodyPr/>
                    <a:lstStyle/>
                    <a:p>
                      <a:pPr algn="ctr"/>
                      <a:r>
                        <a:rPr lang="en-US" sz="1200" dirty="0"/>
                        <a:t>4</a:t>
                      </a:r>
                    </a:p>
                  </a:txBody>
                  <a:tcPr/>
                </a:tc>
                <a:tc>
                  <a:txBody>
                    <a:bodyPr/>
                    <a:lstStyle/>
                    <a:p>
                      <a:pPr algn="ctr"/>
                      <a:r>
                        <a:rPr lang="en-US" sz="1200" dirty="0"/>
                        <a:t>4</a:t>
                      </a:r>
                    </a:p>
                  </a:txBody>
                  <a:tcPr/>
                </a:tc>
                <a:extLst>
                  <a:ext uri="{0D108BD9-81ED-4DB2-BD59-A6C34878D82A}">
                    <a16:rowId xmlns:a16="http://schemas.microsoft.com/office/drawing/2014/main" val="1006903381"/>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2181029668"/>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11</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3864233737"/>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11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51649674"/>
                  </a:ext>
                </a:extLst>
              </a:tr>
            </a:tbl>
          </a:graphicData>
        </a:graphic>
      </p:graphicFrame>
      <p:sp>
        <p:nvSpPr>
          <p:cNvPr id="63" name="TextBox 62">
            <a:extLst>
              <a:ext uri="{FF2B5EF4-FFF2-40B4-BE49-F238E27FC236}">
                <a16:creationId xmlns:a16="http://schemas.microsoft.com/office/drawing/2014/main" id="{C28A66E8-BD87-4F15-A34F-854D986E0911}"/>
              </a:ext>
            </a:extLst>
          </p:cNvPr>
          <p:cNvSpPr txBox="1"/>
          <p:nvPr/>
        </p:nvSpPr>
        <p:spPr>
          <a:xfrm>
            <a:off x="67258" y="877848"/>
            <a:ext cx="1094706" cy="646331"/>
          </a:xfrm>
          <a:prstGeom prst="rect">
            <a:avLst/>
          </a:prstGeom>
        </p:spPr>
        <p:txBody>
          <a:bodyPr wrap="square" rtlCol="0" anchor="t">
            <a:spAutoFit/>
          </a:bodyPr>
          <a:lstStyle/>
          <a:p>
            <a:pPr marL="0" indent="0" algn="l" defTabSz="914400">
              <a:buNone/>
            </a:pPr>
            <a:r>
              <a:rPr lang="en-US" sz="1200" kern="0" dirty="0"/>
              <a:t>Location of client licenses:</a:t>
            </a:r>
          </a:p>
        </p:txBody>
      </p:sp>
      <p:sp>
        <p:nvSpPr>
          <p:cNvPr id="5" name="Rectangle: Rounded Corners 4">
            <a:extLst>
              <a:ext uri="{FF2B5EF4-FFF2-40B4-BE49-F238E27FC236}">
                <a16:creationId xmlns:a16="http://schemas.microsoft.com/office/drawing/2014/main" id="{8901DE22-CF21-4525-A74D-69F8A231D9E6}"/>
              </a:ext>
            </a:extLst>
          </p:cNvPr>
          <p:cNvSpPr/>
          <p:nvPr/>
        </p:nvSpPr>
        <p:spPr bwMode="auto">
          <a:xfrm>
            <a:off x="9346703" y="164327"/>
            <a:ext cx="2641160" cy="581146"/>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 name="TextBox 1">
            <a:extLst>
              <a:ext uri="{FF2B5EF4-FFF2-40B4-BE49-F238E27FC236}">
                <a16:creationId xmlns:a16="http://schemas.microsoft.com/office/drawing/2014/main" id="{A488D6A6-35CE-45F3-BB7D-3698D7E31994}"/>
              </a:ext>
            </a:extLst>
          </p:cNvPr>
          <p:cNvSpPr txBox="1"/>
          <p:nvPr/>
        </p:nvSpPr>
        <p:spPr>
          <a:xfrm>
            <a:off x="9486450" y="265638"/>
            <a:ext cx="2799356" cy="369332"/>
          </a:xfrm>
          <a:prstGeom prst="rect">
            <a:avLst/>
          </a:prstGeom>
        </p:spPr>
        <p:txBody>
          <a:bodyPr wrap="square" rtlCol="0" anchor="t">
            <a:spAutoFit/>
          </a:bodyPr>
          <a:lstStyle/>
          <a:p>
            <a:pPr marL="0" indent="0" algn="l" defTabSz="914400">
              <a:buNone/>
            </a:pPr>
            <a:r>
              <a:rPr lang="en-US" sz="1800" kern="0" dirty="0">
                <a:solidFill>
                  <a:schemeClr val="bg1"/>
                </a:solidFill>
              </a:rPr>
              <a:t>Valid for FTA &amp; TMA!</a:t>
            </a:r>
          </a:p>
        </p:txBody>
      </p:sp>
    </p:spTree>
    <p:extLst>
      <p:ext uri="{BB962C8B-B14F-4D97-AF65-F5344CB8AC3E}">
        <p14:creationId xmlns:p14="http://schemas.microsoft.com/office/powerpoint/2010/main" val="30262243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BA5B371-A46E-4B39-9F53-1F7A1D2E3D4F}"/>
              </a:ext>
            </a:extLst>
          </p:cNvPr>
          <p:cNvSpPr/>
          <p:nvPr/>
        </p:nvSpPr>
        <p:spPr bwMode="auto">
          <a:xfrm>
            <a:off x="83890" y="875350"/>
            <a:ext cx="11903973" cy="634650"/>
          </a:xfrm>
          <a:prstGeom prst="rect">
            <a:avLst/>
          </a:prstGeom>
          <a:solidFill>
            <a:srgbClr val="727074">
              <a:alpha val="30196"/>
            </a:srgb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sp>
        <p:nvSpPr>
          <p:cNvPr id="3" name="Title 2">
            <a:extLst>
              <a:ext uri="{FF2B5EF4-FFF2-40B4-BE49-F238E27FC236}">
                <a16:creationId xmlns:a16="http://schemas.microsoft.com/office/drawing/2014/main" id="{A70CC95B-F656-1D47-8434-A570C4AAAC8F}"/>
              </a:ext>
            </a:extLst>
          </p:cNvPr>
          <p:cNvSpPr>
            <a:spLocks noGrp="1"/>
          </p:cNvSpPr>
          <p:nvPr>
            <p:ph type="title"/>
          </p:nvPr>
        </p:nvSpPr>
        <p:spPr/>
        <p:txBody>
          <a:bodyPr>
            <a:normAutofit/>
          </a:bodyPr>
          <a:lstStyle/>
          <a:p>
            <a:r>
              <a:rPr lang="en-US" dirty="0" err="1"/>
              <a:t>FTViewSE</a:t>
            </a:r>
            <a:r>
              <a:rPr lang="en-US" dirty="0"/>
              <a:t> &amp; ThinManager Licensing Scenarios</a:t>
            </a:r>
          </a:p>
        </p:txBody>
      </p:sp>
      <p:sp>
        <p:nvSpPr>
          <p:cNvPr id="10" name="Rectangle 9">
            <a:extLst>
              <a:ext uri="{FF2B5EF4-FFF2-40B4-BE49-F238E27FC236}">
                <a16:creationId xmlns:a16="http://schemas.microsoft.com/office/drawing/2014/main" id="{B87F04FF-6F4C-4D8C-9A2A-4E224668BF10}"/>
              </a:ext>
            </a:extLst>
          </p:cNvPr>
          <p:cNvSpPr/>
          <p:nvPr/>
        </p:nvSpPr>
        <p:spPr bwMode="auto">
          <a:xfrm>
            <a:off x="830510" y="1702965"/>
            <a:ext cx="755009" cy="880844"/>
          </a:xfrm>
          <a:prstGeom prst="rect">
            <a:avLst/>
          </a:prstGeom>
          <a:solidFill>
            <a:schemeClr val="tx2">
              <a:lumMod val="40000"/>
              <a:lumOff val="6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HMI</a:t>
            </a:r>
            <a:endParaRPr lang="en-US" sz="1600" kern="1200" dirty="0">
              <a:solidFill>
                <a:schemeClr val="tx1"/>
              </a:solidFill>
              <a:latin typeface="Arial" charset="0"/>
              <a:ea typeface="+mn-ea"/>
              <a:cs typeface="+mn-cs"/>
            </a:endParaRPr>
          </a:p>
        </p:txBody>
      </p:sp>
      <p:sp>
        <p:nvSpPr>
          <p:cNvPr id="11" name="Rectangle 10">
            <a:extLst>
              <a:ext uri="{FF2B5EF4-FFF2-40B4-BE49-F238E27FC236}">
                <a16:creationId xmlns:a16="http://schemas.microsoft.com/office/drawing/2014/main" id="{50FEF193-3276-4039-BAF6-424DB60C79EC}"/>
              </a:ext>
            </a:extLst>
          </p:cNvPr>
          <p:cNvSpPr/>
          <p:nvPr/>
        </p:nvSpPr>
        <p:spPr bwMode="auto">
          <a:xfrm>
            <a:off x="1813420" y="1702965"/>
            <a:ext cx="755009" cy="880844"/>
          </a:xfrm>
          <a:prstGeom prst="rect">
            <a:avLst/>
          </a:prstGeom>
          <a:solidFill>
            <a:schemeClr val="tx2">
              <a:lumMod val="40000"/>
              <a:lumOff val="6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RDS1</a:t>
            </a:r>
            <a:endParaRPr lang="en-US" sz="1600" kern="1200" dirty="0">
              <a:solidFill>
                <a:schemeClr val="tx1"/>
              </a:solidFill>
              <a:latin typeface="Arial" charset="0"/>
              <a:ea typeface="+mn-ea"/>
              <a:cs typeface="+mn-cs"/>
            </a:endParaRPr>
          </a:p>
        </p:txBody>
      </p:sp>
      <p:sp>
        <p:nvSpPr>
          <p:cNvPr id="12" name="Rectangle 11">
            <a:extLst>
              <a:ext uri="{FF2B5EF4-FFF2-40B4-BE49-F238E27FC236}">
                <a16:creationId xmlns:a16="http://schemas.microsoft.com/office/drawing/2014/main" id="{E9FCC3A0-58CB-4A92-AC67-451E1EDD1080}"/>
              </a:ext>
            </a:extLst>
          </p:cNvPr>
          <p:cNvSpPr/>
          <p:nvPr/>
        </p:nvSpPr>
        <p:spPr bwMode="auto">
          <a:xfrm>
            <a:off x="2796330" y="1702965"/>
            <a:ext cx="755009" cy="880844"/>
          </a:xfrm>
          <a:prstGeom prst="rect">
            <a:avLst/>
          </a:prstGeom>
          <a:solidFill>
            <a:schemeClr val="tx2">
              <a:lumMod val="40000"/>
              <a:lumOff val="6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RDS2</a:t>
            </a:r>
            <a:endParaRPr lang="en-US" sz="1600" kern="1200" dirty="0">
              <a:solidFill>
                <a:schemeClr val="tx1"/>
              </a:solidFill>
              <a:latin typeface="Arial" charset="0"/>
              <a:ea typeface="+mn-ea"/>
              <a:cs typeface="+mn-cs"/>
            </a:endParaRPr>
          </a:p>
        </p:txBody>
      </p:sp>
      <p:sp>
        <p:nvSpPr>
          <p:cNvPr id="13" name="Rectangle 12">
            <a:extLst>
              <a:ext uri="{FF2B5EF4-FFF2-40B4-BE49-F238E27FC236}">
                <a16:creationId xmlns:a16="http://schemas.microsoft.com/office/drawing/2014/main" id="{C7FB0F7D-9DD1-4CCF-8BE0-04CB05F71346}"/>
              </a:ext>
            </a:extLst>
          </p:cNvPr>
          <p:cNvSpPr/>
          <p:nvPr/>
        </p:nvSpPr>
        <p:spPr bwMode="auto">
          <a:xfrm>
            <a:off x="4673367"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HMI</a:t>
            </a:r>
            <a:endParaRPr lang="en-US" sz="1600" kern="1200" dirty="0">
              <a:solidFill>
                <a:schemeClr val="tx1"/>
              </a:solidFill>
              <a:latin typeface="Arial" charset="0"/>
              <a:ea typeface="+mn-ea"/>
              <a:cs typeface="+mn-cs"/>
            </a:endParaRPr>
          </a:p>
        </p:txBody>
      </p:sp>
      <p:sp>
        <p:nvSpPr>
          <p:cNvPr id="14" name="Rectangle 13">
            <a:extLst>
              <a:ext uri="{FF2B5EF4-FFF2-40B4-BE49-F238E27FC236}">
                <a16:creationId xmlns:a16="http://schemas.microsoft.com/office/drawing/2014/main" id="{1661B42E-7AE5-49E0-B2C6-DD27B4F2D060}"/>
              </a:ext>
            </a:extLst>
          </p:cNvPr>
          <p:cNvSpPr/>
          <p:nvPr/>
        </p:nvSpPr>
        <p:spPr bwMode="auto">
          <a:xfrm>
            <a:off x="5656277"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RDS1</a:t>
            </a:r>
            <a:endParaRPr lang="en-US" sz="1600" kern="1200" dirty="0">
              <a:solidFill>
                <a:schemeClr val="tx1"/>
              </a:solidFill>
              <a:latin typeface="Arial" charset="0"/>
              <a:ea typeface="+mn-ea"/>
              <a:cs typeface="+mn-cs"/>
            </a:endParaRPr>
          </a:p>
        </p:txBody>
      </p:sp>
      <p:sp>
        <p:nvSpPr>
          <p:cNvPr id="15" name="Rectangle 14">
            <a:extLst>
              <a:ext uri="{FF2B5EF4-FFF2-40B4-BE49-F238E27FC236}">
                <a16:creationId xmlns:a16="http://schemas.microsoft.com/office/drawing/2014/main" id="{71583C3B-A1F9-4A80-9CDF-BCF4F6E64CA5}"/>
              </a:ext>
            </a:extLst>
          </p:cNvPr>
          <p:cNvSpPr/>
          <p:nvPr/>
        </p:nvSpPr>
        <p:spPr bwMode="auto">
          <a:xfrm>
            <a:off x="6639187"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RDS2</a:t>
            </a:r>
            <a:endParaRPr lang="en-US" sz="1600" kern="1200" dirty="0">
              <a:solidFill>
                <a:schemeClr val="tx1"/>
              </a:solidFill>
              <a:latin typeface="Arial" charset="0"/>
              <a:ea typeface="+mn-ea"/>
              <a:cs typeface="+mn-cs"/>
            </a:endParaRPr>
          </a:p>
        </p:txBody>
      </p:sp>
      <p:grpSp>
        <p:nvGrpSpPr>
          <p:cNvPr id="57" name="Group 56">
            <a:extLst>
              <a:ext uri="{FF2B5EF4-FFF2-40B4-BE49-F238E27FC236}">
                <a16:creationId xmlns:a16="http://schemas.microsoft.com/office/drawing/2014/main" id="{423675FA-0EA2-4377-9BE4-B9C9DC869752}"/>
              </a:ext>
            </a:extLst>
          </p:cNvPr>
          <p:cNvGrpSpPr/>
          <p:nvPr/>
        </p:nvGrpSpPr>
        <p:grpSpPr>
          <a:xfrm>
            <a:off x="4854430" y="2900634"/>
            <a:ext cx="2504278" cy="1570697"/>
            <a:chOff x="4433417" y="3538198"/>
            <a:chExt cx="3202037" cy="2185049"/>
          </a:xfrm>
        </p:grpSpPr>
        <p:pic>
          <p:nvPicPr>
            <p:cNvPr id="30" name="Picture 29">
              <a:extLst>
                <a:ext uri="{FF2B5EF4-FFF2-40B4-BE49-F238E27FC236}">
                  <a16:creationId xmlns:a16="http://schemas.microsoft.com/office/drawing/2014/main" id="{22F415C5-C1B8-499C-89A4-F93337477F51}"/>
                </a:ext>
              </a:extLst>
            </p:cNvPr>
            <p:cNvPicPr>
              <a:picLocks noChangeAspect="1"/>
            </p:cNvPicPr>
            <p:nvPr/>
          </p:nvPicPr>
          <p:blipFill>
            <a:blip r:embed="rId2"/>
            <a:stretch>
              <a:fillRect/>
            </a:stretch>
          </p:blipFill>
          <p:spPr>
            <a:xfrm>
              <a:off x="4433417" y="3538198"/>
              <a:ext cx="3202037" cy="2185049"/>
            </a:xfrm>
            <a:prstGeom prst="rect">
              <a:avLst/>
            </a:prstGeom>
          </p:spPr>
        </p:pic>
        <p:pic>
          <p:nvPicPr>
            <p:cNvPr id="31" name="Picture 30">
              <a:extLst>
                <a:ext uri="{FF2B5EF4-FFF2-40B4-BE49-F238E27FC236}">
                  <a16:creationId xmlns:a16="http://schemas.microsoft.com/office/drawing/2014/main" id="{55DE5B25-1232-4FD7-B6BB-D0D1F523682F}"/>
                </a:ext>
              </a:extLst>
            </p:cNvPr>
            <p:cNvPicPr>
              <a:picLocks noChangeAspect="1"/>
            </p:cNvPicPr>
            <p:nvPr/>
          </p:nvPicPr>
          <p:blipFill>
            <a:blip r:embed="rId3"/>
            <a:stretch>
              <a:fillRect/>
            </a:stretch>
          </p:blipFill>
          <p:spPr>
            <a:xfrm>
              <a:off x="4637042" y="3854274"/>
              <a:ext cx="1383107" cy="777832"/>
            </a:xfrm>
            <a:prstGeom prst="rect">
              <a:avLst/>
            </a:prstGeom>
            <a:ln w="28575">
              <a:solidFill>
                <a:schemeClr val="tx1"/>
              </a:solidFill>
            </a:ln>
          </p:spPr>
        </p:pic>
        <p:pic>
          <p:nvPicPr>
            <p:cNvPr id="32" name="Picture 31">
              <a:extLst>
                <a:ext uri="{FF2B5EF4-FFF2-40B4-BE49-F238E27FC236}">
                  <a16:creationId xmlns:a16="http://schemas.microsoft.com/office/drawing/2014/main" id="{8D8E147A-21D9-4527-B008-73FC53A71DAB}"/>
                </a:ext>
              </a:extLst>
            </p:cNvPr>
            <p:cNvPicPr>
              <a:picLocks noChangeAspect="1"/>
            </p:cNvPicPr>
            <p:nvPr/>
          </p:nvPicPr>
          <p:blipFill>
            <a:blip r:embed="rId3"/>
            <a:stretch>
              <a:fillRect/>
            </a:stretch>
          </p:blipFill>
          <p:spPr>
            <a:xfrm>
              <a:off x="6034435" y="4647533"/>
              <a:ext cx="1383107" cy="777832"/>
            </a:xfrm>
            <a:prstGeom prst="rect">
              <a:avLst/>
            </a:prstGeom>
            <a:ln w="28575">
              <a:solidFill>
                <a:schemeClr val="tx1"/>
              </a:solidFill>
            </a:ln>
          </p:spPr>
        </p:pic>
        <p:pic>
          <p:nvPicPr>
            <p:cNvPr id="33" name="Picture 32">
              <a:extLst>
                <a:ext uri="{FF2B5EF4-FFF2-40B4-BE49-F238E27FC236}">
                  <a16:creationId xmlns:a16="http://schemas.microsoft.com/office/drawing/2014/main" id="{50598219-9A77-4258-9325-DE1FDEE2E772}"/>
                </a:ext>
              </a:extLst>
            </p:cNvPr>
            <p:cNvPicPr>
              <a:picLocks noChangeAspect="1"/>
            </p:cNvPicPr>
            <p:nvPr/>
          </p:nvPicPr>
          <p:blipFill>
            <a:blip r:embed="rId3"/>
            <a:stretch>
              <a:fillRect/>
            </a:stretch>
          </p:blipFill>
          <p:spPr>
            <a:xfrm>
              <a:off x="6034434" y="3852890"/>
              <a:ext cx="1383107" cy="777832"/>
            </a:xfrm>
            <a:prstGeom prst="rect">
              <a:avLst/>
            </a:prstGeom>
            <a:ln w="28575">
              <a:solidFill>
                <a:schemeClr val="tx1"/>
              </a:solidFill>
            </a:ln>
          </p:spPr>
        </p:pic>
        <p:pic>
          <p:nvPicPr>
            <p:cNvPr id="34" name="Picture 33">
              <a:extLst>
                <a:ext uri="{FF2B5EF4-FFF2-40B4-BE49-F238E27FC236}">
                  <a16:creationId xmlns:a16="http://schemas.microsoft.com/office/drawing/2014/main" id="{EABD49DA-CB8E-47FF-9849-D550C1B1DDE3}"/>
                </a:ext>
              </a:extLst>
            </p:cNvPr>
            <p:cNvPicPr>
              <a:picLocks noChangeAspect="1"/>
            </p:cNvPicPr>
            <p:nvPr/>
          </p:nvPicPr>
          <p:blipFill>
            <a:blip r:embed="rId3"/>
            <a:stretch>
              <a:fillRect/>
            </a:stretch>
          </p:blipFill>
          <p:spPr>
            <a:xfrm>
              <a:off x="4637042" y="4647533"/>
              <a:ext cx="1383107" cy="777832"/>
            </a:xfrm>
            <a:prstGeom prst="rect">
              <a:avLst/>
            </a:prstGeom>
            <a:ln w="28575">
              <a:solidFill>
                <a:schemeClr val="tx1"/>
              </a:solidFill>
            </a:ln>
          </p:spPr>
        </p:pic>
      </p:grpSp>
      <p:grpSp>
        <p:nvGrpSpPr>
          <p:cNvPr id="40" name="Group 39">
            <a:extLst>
              <a:ext uri="{FF2B5EF4-FFF2-40B4-BE49-F238E27FC236}">
                <a16:creationId xmlns:a16="http://schemas.microsoft.com/office/drawing/2014/main" id="{FBCDEA41-1C0D-4FF7-861F-C3C88DA77F28}"/>
              </a:ext>
            </a:extLst>
          </p:cNvPr>
          <p:cNvGrpSpPr/>
          <p:nvPr/>
        </p:nvGrpSpPr>
        <p:grpSpPr>
          <a:xfrm>
            <a:off x="213888" y="3261276"/>
            <a:ext cx="901847" cy="656382"/>
            <a:chOff x="9072663" y="3739449"/>
            <a:chExt cx="1627919" cy="1110881"/>
          </a:xfrm>
          <a:solidFill>
            <a:schemeClr val="tx2">
              <a:lumMod val="40000"/>
              <a:lumOff val="60000"/>
            </a:schemeClr>
          </a:solidFill>
        </p:grpSpPr>
        <p:pic>
          <p:nvPicPr>
            <p:cNvPr id="35" name="Picture 34">
              <a:extLst>
                <a:ext uri="{FF2B5EF4-FFF2-40B4-BE49-F238E27FC236}">
                  <a16:creationId xmlns:a16="http://schemas.microsoft.com/office/drawing/2014/main" id="{BC17066A-BA86-465D-A742-3B92EF8D8AD9}"/>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38" name="Picture 37">
              <a:extLst>
                <a:ext uri="{FF2B5EF4-FFF2-40B4-BE49-F238E27FC236}">
                  <a16:creationId xmlns:a16="http://schemas.microsoft.com/office/drawing/2014/main" id="{43052D94-870C-48DB-BCDA-1E89301A1DAF}"/>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grpSp>
        <p:nvGrpSpPr>
          <p:cNvPr id="41" name="Group 40">
            <a:extLst>
              <a:ext uri="{FF2B5EF4-FFF2-40B4-BE49-F238E27FC236}">
                <a16:creationId xmlns:a16="http://schemas.microsoft.com/office/drawing/2014/main" id="{85F4E507-AA78-447B-9123-443DBD57FBF0}"/>
              </a:ext>
            </a:extLst>
          </p:cNvPr>
          <p:cNvGrpSpPr/>
          <p:nvPr/>
        </p:nvGrpSpPr>
        <p:grpSpPr>
          <a:xfrm>
            <a:off x="1178598" y="3261276"/>
            <a:ext cx="901847" cy="656382"/>
            <a:chOff x="9072663" y="3739449"/>
            <a:chExt cx="1627919" cy="1110881"/>
          </a:xfrm>
          <a:solidFill>
            <a:schemeClr val="tx2">
              <a:lumMod val="40000"/>
              <a:lumOff val="60000"/>
            </a:schemeClr>
          </a:solidFill>
        </p:grpSpPr>
        <p:pic>
          <p:nvPicPr>
            <p:cNvPr id="42" name="Picture 41">
              <a:extLst>
                <a:ext uri="{FF2B5EF4-FFF2-40B4-BE49-F238E27FC236}">
                  <a16:creationId xmlns:a16="http://schemas.microsoft.com/office/drawing/2014/main" id="{E5160152-968D-4A1B-AA70-096479160037}"/>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43" name="Picture 42">
              <a:extLst>
                <a:ext uri="{FF2B5EF4-FFF2-40B4-BE49-F238E27FC236}">
                  <a16:creationId xmlns:a16="http://schemas.microsoft.com/office/drawing/2014/main" id="{AE023F5D-9DC9-44D5-9C3A-EF4E100F9560}"/>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grpSp>
        <p:nvGrpSpPr>
          <p:cNvPr id="44" name="Group 43">
            <a:extLst>
              <a:ext uri="{FF2B5EF4-FFF2-40B4-BE49-F238E27FC236}">
                <a16:creationId xmlns:a16="http://schemas.microsoft.com/office/drawing/2014/main" id="{1593995E-67B6-42EE-8FB4-EE181E7FDFA8}"/>
              </a:ext>
            </a:extLst>
          </p:cNvPr>
          <p:cNvGrpSpPr/>
          <p:nvPr/>
        </p:nvGrpSpPr>
        <p:grpSpPr>
          <a:xfrm>
            <a:off x="2121294" y="3261276"/>
            <a:ext cx="901847" cy="656382"/>
            <a:chOff x="9072663" y="3739449"/>
            <a:chExt cx="1627919" cy="1110881"/>
          </a:xfrm>
          <a:solidFill>
            <a:schemeClr val="tx2">
              <a:lumMod val="40000"/>
              <a:lumOff val="60000"/>
            </a:schemeClr>
          </a:solidFill>
        </p:grpSpPr>
        <p:pic>
          <p:nvPicPr>
            <p:cNvPr id="45" name="Picture 44">
              <a:extLst>
                <a:ext uri="{FF2B5EF4-FFF2-40B4-BE49-F238E27FC236}">
                  <a16:creationId xmlns:a16="http://schemas.microsoft.com/office/drawing/2014/main" id="{E14ECE4E-C396-4337-9DB4-663717D8F5DC}"/>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46" name="Picture 45">
              <a:extLst>
                <a:ext uri="{FF2B5EF4-FFF2-40B4-BE49-F238E27FC236}">
                  <a16:creationId xmlns:a16="http://schemas.microsoft.com/office/drawing/2014/main" id="{667ED820-52A9-4EFF-9408-4F789856D0A4}"/>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grpSp>
        <p:nvGrpSpPr>
          <p:cNvPr id="47" name="Group 46">
            <a:extLst>
              <a:ext uri="{FF2B5EF4-FFF2-40B4-BE49-F238E27FC236}">
                <a16:creationId xmlns:a16="http://schemas.microsoft.com/office/drawing/2014/main" id="{C8DECAC1-9C68-4381-B36D-3028B11CA54C}"/>
              </a:ext>
            </a:extLst>
          </p:cNvPr>
          <p:cNvGrpSpPr/>
          <p:nvPr/>
        </p:nvGrpSpPr>
        <p:grpSpPr>
          <a:xfrm>
            <a:off x="3086004" y="3261276"/>
            <a:ext cx="901847" cy="656382"/>
            <a:chOff x="9072663" y="3739449"/>
            <a:chExt cx="1627919" cy="1110881"/>
          </a:xfrm>
          <a:solidFill>
            <a:schemeClr val="tx2">
              <a:lumMod val="40000"/>
              <a:lumOff val="60000"/>
            </a:schemeClr>
          </a:solidFill>
        </p:grpSpPr>
        <p:pic>
          <p:nvPicPr>
            <p:cNvPr id="48" name="Picture 47">
              <a:extLst>
                <a:ext uri="{FF2B5EF4-FFF2-40B4-BE49-F238E27FC236}">
                  <a16:creationId xmlns:a16="http://schemas.microsoft.com/office/drawing/2014/main" id="{A0CF82BD-DBD3-476F-86D4-7AA0B9DD1624}"/>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49" name="Picture 48">
              <a:extLst>
                <a:ext uri="{FF2B5EF4-FFF2-40B4-BE49-F238E27FC236}">
                  <a16:creationId xmlns:a16="http://schemas.microsoft.com/office/drawing/2014/main" id="{516F610B-DE66-4DD0-B764-DFA916A38159}"/>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sp>
        <p:nvSpPr>
          <p:cNvPr id="51" name="TextBox 50">
            <a:extLst>
              <a:ext uri="{FF2B5EF4-FFF2-40B4-BE49-F238E27FC236}">
                <a16:creationId xmlns:a16="http://schemas.microsoft.com/office/drawing/2014/main" id="{BD8B8DF4-8B23-49A4-A3D0-C5573E1D8867}"/>
              </a:ext>
            </a:extLst>
          </p:cNvPr>
          <p:cNvSpPr txBox="1"/>
          <p:nvPr/>
        </p:nvSpPr>
        <p:spPr>
          <a:xfrm>
            <a:off x="1733233" y="948798"/>
            <a:ext cx="901847" cy="461665"/>
          </a:xfrm>
          <a:prstGeom prst="rect">
            <a:avLst/>
          </a:prstGeom>
          <a:noFill/>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sp>
        <p:nvSpPr>
          <p:cNvPr id="52" name="TextBox 51">
            <a:extLst>
              <a:ext uri="{FF2B5EF4-FFF2-40B4-BE49-F238E27FC236}">
                <a16:creationId xmlns:a16="http://schemas.microsoft.com/office/drawing/2014/main" id="{78E3EE32-71BF-4752-850D-CDA1AB66EE34}"/>
              </a:ext>
            </a:extLst>
          </p:cNvPr>
          <p:cNvSpPr txBox="1"/>
          <p:nvPr/>
        </p:nvSpPr>
        <p:spPr>
          <a:xfrm>
            <a:off x="2796330" y="948798"/>
            <a:ext cx="901847" cy="461665"/>
          </a:xfrm>
          <a:prstGeom prst="rect">
            <a:avLst/>
          </a:prstGeom>
          <a:noFill/>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cxnSp>
        <p:nvCxnSpPr>
          <p:cNvPr id="55" name="Straight Connector 54">
            <a:extLst>
              <a:ext uri="{FF2B5EF4-FFF2-40B4-BE49-F238E27FC236}">
                <a16:creationId xmlns:a16="http://schemas.microsoft.com/office/drawing/2014/main" id="{AFFB4AC8-5680-4932-BC87-84C299483255}"/>
              </a:ext>
            </a:extLst>
          </p:cNvPr>
          <p:cNvCxnSpPr/>
          <p:nvPr/>
        </p:nvCxnSpPr>
        <p:spPr bwMode="auto">
          <a:xfrm>
            <a:off x="4093827" y="1216404"/>
            <a:ext cx="0" cy="4983060"/>
          </a:xfrm>
          <a:prstGeom prst="line">
            <a:avLst/>
          </a:prstGeom>
          <a:noFill/>
          <a:ln w="28575" cap="flat" cmpd="sng" algn="ctr">
            <a:solidFill>
              <a:schemeClr val="tx2"/>
            </a:solidFill>
            <a:prstDash val="solid"/>
            <a:round/>
            <a:headEnd type="none" w="med" len="med"/>
            <a:tailEnd type="none" w="med" len="med"/>
          </a:ln>
          <a:effectLst/>
        </p:spPr>
      </p:cxnSp>
      <p:sp>
        <p:nvSpPr>
          <p:cNvPr id="58" name="TextBox 57">
            <a:extLst>
              <a:ext uri="{FF2B5EF4-FFF2-40B4-BE49-F238E27FC236}">
                <a16:creationId xmlns:a16="http://schemas.microsoft.com/office/drawing/2014/main" id="{1A3E1B70-C16B-45A0-9C43-8F2F1C42F1E9}"/>
              </a:ext>
            </a:extLst>
          </p:cNvPr>
          <p:cNvSpPr txBox="1"/>
          <p:nvPr/>
        </p:nvSpPr>
        <p:spPr>
          <a:xfrm>
            <a:off x="5551621" y="948798"/>
            <a:ext cx="901847" cy="461665"/>
          </a:xfrm>
          <a:prstGeom prst="rect">
            <a:avLst/>
          </a:prstGeom>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sp>
        <p:nvSpPr>
          <p:cNvPr id="59" name="TextBox 58">
            <a:extLst>
              <a:ext uri="{FF2B5EF4-FFF2-40B4-BE49-F238E27FC236}">
                <a16:creationId xmlns:a16="http://schemas.microsoft.com/office/drawing/2014/main" id="{7AAFEC6A-B14E-4B66-B250-188D27D43503}"/>
              </a:ext>
            </a:extLst>
          </p:cNvPr>
          <p:cNvSpPr txBox="1"/>
          <p:nvPr/>
        </p:nvSpPr>
        <p:spPr>
          <a:xfrm>
            <a:off x="6614718" y="948798"/>
            <a:ext cx="901847" cy="461665"/>
          </a:xfrm>
          <a:prstGeom prst="rect">
            <a:avLst/>
          </a:prstGeom>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graphicFrame>
        <p:nvGraphicFramePr>
          <p:cNvPr id="60" name="Table 60">
            <a:extLst>
              <a:ext uri="{FF2B5EF4-FFF2-40B4-BE49-F238E27FC236}">
                <a16:creationId xmlns:a16="http://schemas.microsoft.com/office/drawing/2014/main" id="{DB6F3844-825C-4587-A858-26F69464F7FF}"/>
              </a:ext>
            </a:extLst>
          </p:cNvPr>
          <p:cNvGraphicFramePr>
            <a:graphicFrameLocks noGrp="1"/>
          </p:cNvGraphicFramePr>
          <p:nvPr>
            <p:extLst>
              <p:ext uri="{D42A27DB-BD31-4B8C-83A1-F6EECF244321}">
                <p14:modId xmlns:p14="http://schemas.microsoft.com/office/powerpoint/2010/main" val="2966715314"/>
              </p:ext>
            </p:extLst>
          </p:nvPr>
        </p:nvGraphicFramePr>
        <p:xfrm>
          <a:off x="34256" y="4512332"/>
          <a:ext cx="3953591" cy="1554480"/>
        </p:xfrm>
        <a:graphic>
          <a:graphicData uri="http://schemas.openxmlformats.org/drawingml/2006/table">
            <a:tbl>
              <a:tblPr firstRow="1" bandRow="1">
                <a:tableStyleId>{5C22544A-7EE6-4342-B048-85BDC9FD1C3A}</a:tableStyleId>
              </a:tblPr>
              <a:tblGrid>
                <a:gridCol w="1619279">
                  <a:extLst>
                    <a:ext uri="{9D8B030D-6E8A-4147-A177-3AD203B41FA5}">
                      <a16:colId xmlns:a16="http://schemas.microsoft.com/office/drawing/2014/main" val="3426666210"/>
                    </a:ext>
                  </a:extLst>
                </a:gridCol>
                <a:gridCol w="1016448">
                  <a:extLst>
                    <a:ext uri="{9D8B030D-6E8A-4147-A177-3AD203B41FA5}">
                      <a16:colId xmlns:a16="http://schemas.microsoft.com/office/drawing/2014/main" val="2230620901"/>
                    </a:ext>
                  </a:extLst>
                </a:gridCol>
                <a:gridCol w="1317864">
                  <a:extLst>
                    <a:ext uri="{9D8B030D-6E8A-4147-A177-3AD203B41FA5}">
                      <a16:colId xmlns:a16="http://schemas.microsoft.com/office/drawing/2014/main" val="1089420299"/>
                    </a:ext>
                  </a:extLst>
                </a:gridCol>
              </a:tblGrid>
              <a:tr h="248445">
                <a:tc>
                  <a:txBody>
                    <a:bodyPr/>
                    <a:lstStyle/>
                    <a:p>
                      <a:pPr algn="ctr"/>
                      <a:r>
                        <a:rPr lang="en-US" sz="1200" dirty="0"/>
                        <a:t>View SE Client Licenses Required </a:t>
                      </a:r>
                    </a:p>
                  </a:txBody>
                  <a:tcPr/>
                </a:tc>
                <a:tc>
                  <a:txBody>
                    <a:bodyPr/>
                    <a:lstStyle/>
                    <a:p>
                      <a:pPr algn="ctr"/>
                      <a:r>
                        <a:rPr lang="en-US" sz="1200" dirty="0"/>
                        <a:t>Standard Failover</a:t>
                      </a:r>
                    </a:p>
                  </a:txBody>
                  <a:tcPr/>
                </a:tc>
                <a:tc>
                  <a:txBody>
                    <a:bodyPr/>
                    <a:lstStyle/>
                    <a:p>
                      <a:pPr algn="ctr"/>
                      <a:r>
                        <a:rPr lang="en-US" sz="1200" dirty="0"/>
                        <a:t>Instant Failover</a:t>
                      </a:r>
                    </a:p>
                  </a:txBody>
                  <a:tcPr/>
                </a:tc>
                <a:extLst>
                  <a:ext uri="{0D108BD9-81ED-4DB2-BD59-A6C34878D82A}">
                    <a16:rowId xmlns:a16="http://schemas.microsoft.com/office/drawing/2014/main" val="379104430"/>
                  </a:ext>
                </a:extLst>
              </a:tr>
              <a:tr h="248445">
                <a:tc>
                  <a:txBody>
                    <a:bodyPr/>
                    <a:lstStyle/>
                    <a:p>
                      <a:pPr algn="ctr"/>
                      <a:r>
                        <a:rPr lang="en-US" sz="1200" dirty="0"/>
                        <a:t>FTVSE 11 &amp; TM 11</a:t>
                      </a:r>
                    </a:p>
                  </a:txBody>
                  <a:tcPr/>
                </a:tc>
                <a:tc>
                  <a:txBody>
                    <a:bodyPr/>
                    <a:lstStyle/>
                    <a:p>
                      <a:pPr algn="ctr"/>
                      <a:r>
                        <a:rPr lang="en-US" sz="1200" dirty="0"/>
                        <a:t>4</a:t>
                      </a:r>
                    </a:p>
                  </a:txBody>
                  <a:tcPr/>
                </a:tc>
                <a:tc>
                  <a:txBody>
                    <a:bodyPr/>
                    <a:lstStyle/>
                    <a:p>
                      <a:pPr algn="ctr"/>
                      <a:r>
                        <a:rPr lang="en-US" sz="1200" dirty="0"/>
                        <a:t>4</a:t>
                      </a:r>
                    </a:p>
                  </a:txBody>
                  <a:tcPr/>
                </a:tc>
                <a:extLst>
                  <a:ext uri="{0D108BD9-81ED-4DB2-BD59-A6C34878D82A}">
                    <a16:rowId xmlns:a16="http://schemas.microsoft.com/office/drawing/2014/main" val="1006903381"/>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2181029668"/>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11</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3864233737"/>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11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51649674"/>
                  </a:ext>
                </a:extLst>
              </a:tr>
            </a:tbl>
          </a:graphicData>
        </a:graphic>
      </p:graphicFrame>
      <p:sp>
        <p:nvSpPr>
          <p:cNvPr id="63" name="TextBox 62">
            <a:extLst>
              <a:ext uri="{FF2B5EF4-FFF2-40B4-BE49-F238E27FC236}">
                <a16:creationId xmlns:a16="http://schemas.microsoft.com/office/drawing/2014/main" id="{C28A66E8-BD87-4F15-A34F-854D986E0911}"/>
              </a:ext>
            </a:extLst>
          </p:cNvPr>
          <p:cNvSpPr txBox="1"/>
          <p:nvPr/>
        </p:nvSpPr>
        <p:spPr>
          <a:xfrm>
            <a:off x="67258" y="877848"/>
            <a:ext cx="1094706" cy="646331"/>
          </a:xfrm>
          <a:prstGeom prst="rect">
            <a:avLst/>
          </a:prstGeom>
          <a:noFill/>
        </p:spPr>
        <p:txBody>
          <a:bodyPr wrap="square" rtlCol="0" anchor="t">
            <a:spAutoFit/>
          </a:bodyPr>
          <a:lstStyle/>
          <a:p>
            <a:pPr marL="0" indent="0" algn="l" defTabSz="914400">
              <a:buNone/>
            </a:pPr>
            <a:r>
              <a:rPr lang="en-US" sz="1200" kern="0" dirty="0"/>
              <a:t>Location of client licenses:</a:t>
            </a:r>
          </a:p>
        </p:txBody>
      </p:sp>
      <p:graphicFrame>
        <p:nvGraphicFramePr>
          <p:cNvPr id="69" name="Table 60">
            <a:extLst>
              <a:ext uri="{FF2B5EF4-FFF2-40B4-BE49-F238E27FC236}">
                <a16:creationId xmlns:a16="http://schemas.microsoft.com/office/drawing/2014/main" id="{481F87B4-AE2A-4F83-BA7D-9B4DE583BBDC}"/>
              </a:ext>
            </a:extLst>
          </p:cNvPr>
          <p:cNvGraphicFramePr>
            <a:graphicFrameLocks noGrp="1"/>
          </p:cNvGraphicFramePr>
          <p:nvPr/>
        </p:nvGraphicFramePr>
        <p:xfrm>
          <a:off x="4140204" y="4512332"/>
          <a:ext cx="3953591" cy="1554480"/>
        </p:xfrm>
        <a:graphic>
          <a:graphicData uri="http://schemas.openxmlformats.org/drawingml/2006/table">
            <a:tbl>
              <a:tblPr firstRow="1" bandRow="1">
                <a:tableStyleId>{5C22544A-7EE6-4342-B048-85BDC9FD1C3A}</a:tableStyleId>
              </a:tblPr>
              <a:tblGrid>
                <a:gridCol w="1619279">
                  <a:extLst>
                    <a:ext uri="{9D8B030D-6E8A-4147-A177-3AD203B41FA5}">
                      <a16:colId xmlns:a16="http://schemas.microsoft.com/office/drawing/2014/main" val="3426666210"/>
                    </a:ext>
                  </a:extLst>
                </a:gridCol>
                <a:gridCol w="1016448">
                  <a:extLst>
                    <a:ext uri="{9D8B030D-6E8A-4147-A177-3AD203B41FA5}">
                      <a16:colId xmlns:a16="http://schemas.microsoft.com/office/drawing/2014/main" val="2230620901"/>
                    </a:ext>
                  </a:extLst>
                </a:gridCol>
                <a:gridCol w="1317864">
                  <a:extLst>
                    <a:ext uri="{9D8B030D-6E8A-4147-A177-3AD203B41FA5}">
                      <a16:colId xmlns:a16="http://schemas.microsoft.com/office/drawing/2014/main" val="1089420299"/>
                    </a:ext>
                  </a:extLst>
                </a:gridCol>
              </a:tblGrid>
              <a:tr h="248445">
                <a:tc>
                  <a:txBody>
                    <a:bodyPr/>
                    <a:lstStyle/>
                    <a:p>
                      <a:pPr algn="ctr"/>
                      <a:r>
                        <a:rPr lang="en-US" sz="1200" dirty="0"/>
                        <a:t>View SE Client Licenses Required </a:t>
                      </a:r>
                    </a:p>
                  </a:txBody>
                  <a:tcPr/>
                </a:tc>
                <a:tc>
                  <a:txBody>
                    <a:bodyPr/>
                    <a:lstStyle/>
                    <a:p>
                      <a:pPr algn="ctr"/>
                      <a:r>
                        <a:rPr lang="en-US" sz="1200" dirty="0"/>
                        <a:t>Standard Failover</a:t>
                      </a:r>
                    </a:p>
                  </a:txBody>
                  <a:tcPr/>
                </a:tc>
                <a:tc>
                  <a:txBody>
                    <a:bodyPr/>
                    <a:lstStyle/>
                    <a:p>
                      <a:pPr algn="ctr"/>
                      <a:r>
                        <a:rPr lang="en-US" sz="1200" dirty="0"/>
                        <a:t>Instant Failover</a:t>
                      </a:r>
                    </a:p>
                  </a:txBody>
                  <a:tcPr/>
                </a:tc>
                <a:extLst>
                  <a:ext uri="{0D108BD9-81ED-4DB2-BD59-A6C34878D82A}">
                    <a16:rowId xmlns:a16="http://schemas.microsoft.com/office/drawing/2014/main" val="379104430"/>
                  </a:ext>
                </a:extLst>
              </a:tr>
              <a:tr h="248445">
                <a:tc>
                  <a:txBody>
                    <a:bodyPr/>
                    <a:lstStyle/>
                    <a:p>
                      <a:pPr algn="ctr"/>
                      <a:r>
                        <a:rPr lang="en-US" sz="1200" dirty="0"/>
                        <a:t>FTVSE 11 &amp; TM 11</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1006903381"/>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2181029668"/>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11</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3864233737"/>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11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51649674"/>
                  </a:ext>
                </a:extLst>
              </a:tr>
            </a:tbl>
          </a:graphicData>
        </a:graphic>
      </p:graphicFrame>
      <p:sp>
        <p:nvSpPr>
          <p:cNvPr id="5" name="Rectangle: Rounded Corners 4">
            <a:extLst>
              <a:ext uri="{FF2B5EF4-FFF2-40B4-BE49-F238E27FC236}">
                <a16:creationId xmlns:a16="http://schemas.microsoft.com/office/drawing/2014/main" id="{8901DE22-CF21-4525-A74D-69F8A231D9E6}"/>
              </a:ext>
            </a:extLst>
          </p:cNvPr>
          <p:cNvSpPr/>
          <p:nvPr/>
        </p:nvSpPr>
        <p:spPr bwMode="auto">
          <a:xfrm>
            <a:off x="9346703" y="164327"/>
            <a:ext cx="2641160" cy="581146"/>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 name="TextBox 1">
            <a:extLst>
              <a:ext uri="{FF2B5EF4-FFF2-40B4-BE49-F238E27FC236}">
                <a16:creationId xmlns:a16="http://schemas.microsoft.com/office/drawing/2014/main" id="{A488D6A6-35CE-45F3-BB7D-3698D7E31994}"/>
              </a:ext>
            </a:extLst>
          </p:cNvPr>
          <p:cNvSpPr txBox="1"/>
          <p:nvPr/>
        </p:nvSpPr>
        <p:spPr>
          <a:xfrm>
            <a:off x="9486450" y="265638"/>
            <a:ext cx="2799356" cy="369332"/>
          </a:xfrm>
          <a:prstGeom prst="rect">
            <a:avLst/>
          </a:prstGeom>
        </p:spPr>
        <p:txBody>
          <a:bodyPr wrap="square" rtlCol="0" anchor="t">
            <a:spAutoFit/>
          </a:bodyPr>
          <a:lstStyle/>
          <a:p>
            <a:pPr marL="0" indent="0" algn="l" defTabSz="914400">
              <a:buNone/>
            </a:pPr>
            <a:r>
              <a:rPr lang="en-US" sz="1800" kern="0" dirty="0">
                <a:solidFill>
                  <a:schemeClr val="bg1"/>
                </a:solidFill>
              </a:rPr>
              <a:t>Valid for FTA &amp; TMA!</a:t>
            </a:r>
          </a:p>
        </p:txBody>
      </p:sp>
    </p:spTree>
    <p:extLst>
      <p:ext uri="{BB962C8B-B14F-4D97-AF65-F5344CB8AC3E}">
        <p14:creationId xmlns:p14="http://schemas.microsoft.com/office/powerpoint/2010/main" val="2024707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BA5B371-A46E-4B39-9F53-1F7A1D2E3D4F}"/>
              </a:ext>
            </a:extLst>
          </p:cNvPr>
          <p:cNvSpPr/>
          <p:nvPr/>
        </p:nvSpPr>
        <p:spPr bwMode="auto">
          <a:xfrm>
            <a:off x="83890" y="875350"/>
            <a:ext cx="11903973" cy="634650"/>
          </a:xfrm>
          <a:prstGeom prst="rect">
            <a:avLst/>
          </a:prstGeom>
          <a:solidFill>
            <a:srgbClr val="727074">
              <a:alpha val="30196"/>
            </a:srgb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sp>
        <p:nvSpPr>
          <p:cNvPr id="3" name="Title 2">
            <a:extLst>
              <a:ext uri="{FF2B5EF4-FFF2-40B4-BE49-F238E27FC236}">
                <a16:creationId xmlns:a16="http://schemas.microsoft.com/office/drawing/2014/main" id="{A70CC95B-F656-1D47-8434-A570C4AAAC8F}"/>
              </a:ext>
            </a:extLst>
          </p:cNvPr>
          <p:cNvSpPr>
            <a:spLocks noGrp="1"/>
          </p:cNvSpPr>
          <p:nvPr>
            <p:ph type="title"/>
          </p:nvPr>
        </p:nvSpPr>
        <p:spPr/>
        <p:txBody>
          <a:bodyPr>
            <a:normAutofit/>
          </a:bodyPr>
          <a:lstStyle/>
          <a:p>
            <a:r>
              <a:rPr lang="en-US" dirty="0" err="1"/>
              <a:t>FTViewSE</a:t>
            </a:r>
            <a:r>
              <a:rPr lang="en-US" dirty="0"/>
              <a:t> &amp; ThinManager Licensing Scenarios</a:t>
            </a:r>
          </a:p>
        </p:txBody>
      </p:sp>
      <p:sp>
        <p:nvSpPr>
          <p:cNvPr id="10" name="Rectangle 9">
            <a:extLst>
              <a:ext uri="{FF2B5EF4-FFF2-40B4-BE49-F238E27FC236}">
                <a16:creationId xmlns:a16="http://schemas.microsoft.com/office/drawing/2014/main" id="{B87F04FF-6F4C-4D8C-9A2A-4E224668BF10}"/>
              </a:ext>
            </a:extLst>
          </p:cNvPr>
          <p:cNvSpPr/>
          <p:nvPr/>
        </p:nvSpPr>
        <p:spPr bwMode="auto">
          <a:xfrm>
            <a:off x="830510" y="1702965"/>
            <a:ext cx="755009" cy="880844"/>
          </a:xfrm>
          <a:prstGeom prst="rect">
            <a:avLst/>
          </a:prstGeom>
          <a:solidFill>
            <a:srgbClr val="A4A4A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HMI</a:t>
            </a:r>
            <a:endParaRPr lang="en-US" sz="1600" kern="1200" dirty="0">
              <a:solidFill>
                <a:schemeClr val="tx1"/>
              </a:solidFill>
              <a:latin typeface="Arial" charset="0"/>
              <a:ea typeface="+mn-ea"/>
              <a:cs typeface="+mn-cs"/>
            </a:endParaRPr>
          </a:p>
        </p:txBody>
      </p:sp>
      <p:sp>
        <p:nvSpPr>
          <p:cNvPr id="11" name="Rectangle 10">
            <a:extLst>
              <a:ext uri="{FF2B5EF4-FFF2-40B4-BE49-F238E27FC236}">
                <a16:creationId xmlns:a16="http://schemas.microsoft.com/office/drawing/2014/main" id="{50FEF193-3276-4039-BAF6-424DB60C79EC}"/>
              </a:ext>
            </a:extLst>
          </p:cNvPr>
          <p:cNvSpPr/>
          <p:nvPr/>
        </p:nvSpPr>
        <p:spPr bwMode="auto">
          <a:xfrm>
            <a:off x="1813420" y="1702965"/>
            <a:ext cx="755009" cy="880844"/>
          </a:xfrm>
          <a:prstGeom prst="rect">
            <a:avLst/>
          </a:prstGeom>
          <a:solidFill>
            <a:srgbClr val="A4A4A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RDS1</a:t>
            </a:r>
            <a:endParaRPr lang="en-US" sz="1600" kern="1200" dirty="0">
              <a:solidFill>
                <a:schemeClr val="tx1"/>
              </a:solidFill>
              <a:latin typeface="Arial" charset="0"/>
              <a:ea typeface="+mn-ea"/>
              <a:cs typeface="+mn-cs"/>
            </a:endParaRPr>
          </a:p>
        </p:txBody>
      </p:sp>
      <p:sp>
        <p:nvSpPr>
          <p:cNvPr id="12" name="Rectangle 11">
            <a:extLst>
              <a:ext uri="{FF2B5EF4-FFF2-40B4-BE49-F238E27FC236}">
                <a16:creationId xmlns:a16="http://schemas.microsoft.com/office/drawing/2014/main" id="{E9FCC3A0-58CB-4A92-AC67-451E1EDD1080}"/>
              </a:ext>
            </a:extLst>
          </p:cNvPr>
          <p:cNvSpPr/>
          <p:nvPr/>
        </p:nvSpPr>
        <p:spPr bwMode="auto">
          <a:xfrm>
            <a:off x="2796330" y="1702965"/>
            <a:ext cx="755009" cy="880844"/>
          </a:xfrm>
          <a:prstGeom prst="rect">
            <a:avLst/>
          </a:prstGeom>
          <a:solidFill>
            <a:srgbClr val="A4A4A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RDS2</a:t>
            </a:r>
            <a:endParaRPr lang="en-US" sz="1600" kern="1200" dirty="0">
              <a:solidFill>
                <a:schemeClr val="tx1"/>
              </a:solidFill>
              <a:latin typeface="Arial" charset="0"/>
              <a:ea typeface="+mn-ea"/>
              <a:cs typeface="+mn-cs"/>
            </a:endParaRPr>
          </a:p>
        </p:txBody>
      </p:sp>
      <p:sp>
        <p:nvSpPr>
          <p:cNvPr id="13" name="Rectangle 12">
            <a:extLst>
              <a:ext uri="{FF2B5EF4-FFF2-40B4-BE49-F238E27FC236}">
                <a16:creationId xmlns:a16="http://schemas.microsoft.com/office/drawing/2014/main" id="{C7FB0F7D-9DD1-4CCF-8BE0-04CB05F71346}"/>
              </a:ext>
            </a:extLst>
          </p:cNvPr>
          <p:cNvSpPr/>
          <p:nvPr/>
        </p:nvSpPr>
        <p:spPr bwMode="auto">
          <a:xfrm>
            <a:off x="4673367" y="1702965"/>
            <a:ext cx="755009" cy="880844"/>
          </a:xfrm>
          <a:prstGeom prst="rect">
            <a:avLst/>
          </a:prstGeom>
          <a:solidFill>
            <a:srgbClr val="A4A4A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HMI</a:t>
            </a:r>
            <a:endParaRPr lang="en-US" sz="1600" kern="1200" dirty="0">
              <a:solidFill>
                <a:schemeClr val="tx1"/>
              </a:solidFill>
              <a:latin typeface="Arial" charset="0"/>
              <a:ea typeface="+mn-ea"/>
              <a:cs typeface="+mn-cs"/>
            </a:endParaRPr>
          </a:p>
        </p:txBody>
      </p:sp>
      <p:sp>
        <p:nvSpPr>
          <p:cNvPr id="14" name="Rectangle 13">
            <a:extLst>
              <a:ext uri="{FF2B5EF4-FFF2-40B4-BE49-F238E27FC236}">
                <a16:creationId xmlns:a16="http://schemas.microsoft.com/office/drawing/2014/main" id="{1661B42E-7AE5-49E0-B2C6-DD27B4F2D060}"/>
              </a:ext>
            </a:extLst>
          </p:cNvPr>
          <p:cNvSpPr/>
          <p:nvPr/>
        </p:nvSpPr>
        <p:spPr bwMode="auto">
          <a:xfrm>
            <a:off x="5656277" y="1702965"/>
            <a:ext cx="755009" cy="880844"/>
          </a:xfrm>
          <a:prstGeom prst="rect">
            <a:avLst/>
          </a:prstGeom>
          <a:solidFill>
            <a:srgbClr val="A4A4A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RDS1</a:t>
            </a:r>
            <a:endParaRPr lang="en-US" sz="1600" kern="1200" dirty="0">
              <a:solidFill>
                <a:schemeClr val="tx1"/>
              </a:solidFill>
              <a:latin typeface="Arial" charset="0"/>
              <a:ea typeface="+mn-ea"/>
              <a:cs typeface="+mn-cs"/>
            </a:endParaRPr>
          </a:p>
        </p:txBody>
      </p:sp>
      <p:sp>
        <p:nvSpPr>
          <p:cNvPr id="15" name="Rectangle 14">
            <a:extLst>
              <a:ext uri="{FF2B5EF4-FFF2-40B4-BE49-F238E27FC236}">
                <a16:creationId xmlns:a16="http://schemas.microsoft.com/office/drawing/2014/main" id="{71583C3B-A1F9-4A80-9CDF-BCF4F6E64CA5}"/>
              </a:ext>
            </a:extLst>
          </p:cNvPr>
          <p:cNvSpPr/>
          <p:nvPr/>
        </p:nvSpPr>
        <p:spPr bwMode="auto">
          <a:xfrm>
            <a:off x="6639187" y="1702965"/>
            <a:ext cx="755009" cy="880844"/>
          </a:xfrm>
          <a:prstGeom prst="rect">
            <a:avLst/>
          </a:prstGeom>
          <a:solidFill>
            <a:srgbClr val="A4A4A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RDS2</a:t>
            </a:r>
            <a:endParaRPr lang="en-US" sz="1600" kern="1200" dirty="0">
              <a:solidFill>
                <a:schemeClr val="tx1"/>
              </a:solidFill>
              <a:latin typeface="Arial" charset="0"/>
              <a:ea typeface="+mn-ea"/>
              <a:cs typeface="+mn-cs"/>
            </a:endParaRPr>
          </a:p>
        </p:txBody>
      </p:sp>
      <p:sp>
        <p:nvSpPr>
          <p:cNvPr id="16" name="Rectangle 15">
            <a:extLst>
              <a:ext uri="{FF2B5EF4-FFF2-40B4-BE49-F238E27FC236}">
                <a16:creationId xmlns:a16="http://schemas.microsoft.com/office/drawing/2014/main" id="{C87D1760-0103-4F35-849B-7718A82A5937}"/>
              </a:ext>
            </a:extLst>
          </p:cNvPr>
          <p:cNvSpPr/>
          <p:nvPr/>
        </p:nvSpPr>
        <p:spPr bwMode="auto">
          <a:xfrm>
            <a:off x="8491057"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HMI</a:t>
            </a:r>
            <a:endParaRPr lang="en-US" sz="1600" kern="1200" dirty="0">
              <a:solidFill>
                <a:schemeClr val="tx1"/>
              </a:solidFill>
              <a:latin typeface="Arial" charset="0"/>
              <a:ea typeface="+mn-ea"/>
              <a:cs typeface="+mn-cs"/>
            </a:endParaRPr>
          </a:p>
        </p:txBody>
      </p:sp>
      <p:sp>
        <p:nvSpPr>
          <p:cNvPr id="17" name="Rectangle 16">
            <a:extLst>
              <a:ext uri="{FF2B5EF4-FFF2-40B4-BE49-F238E27FC236}">
                <a16:creationId xmlns:a16="http://schemas.microsoft.com/office/drawing/2014/main" id="{07ACBCF6-F1A5-4F11-8DBF-2BE2F1CEB94D}"/>
              </a:ext>
            </a:extLst>
          </p:cNvPr>
          <p:cNvSpPr/>
          <p:nvPr/>
        </p:nvSpPr>
        <p:spPr bwMode="auto">
          <a:xfrm>
            <a:off x="9473967"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RDS1</a:t>
            </a:r>
            <a:endParaRPr lang="en-US" sz="1600" kern="1200" dirty="0">
              <a:solidFill>
                <a:schemeClr val="tx1"/>
              </a:solidFill>
              <a:latin typeface="Arial" charset="0"/>
              <a:ea typeface="+mn-ea"/>
              <a:cs typeface="+mn-cs"/>
            </a:endParaRPr>
          </a:p>
        </p:txBody>
      </p:sp>
      <p:sp>
        <p:nvSpPr>
          <p:cNvPr id="18" name="Rectangle 17">
            <a:extLst>
              <a:ext uri="{FF2B5EF4-FFF2-40B4-BE49-F238E27FC236}">
                <a16:creationId xmlns:a16="http://schemas.microsoft.com/office/drawing/2014/main" id="{23C9BA75-369B-42FF-B3C6-1FBCD09E3CF1}"/>
              </a:ext>
            </a:extLst>
          </p:cNvPr>
          <p:cNvSpPr/>
          <p:nvPr/>
        </p:nvSpPr>
        <p:spPr bwMode="auto">
          <a:xfrm>
            <a:off x="10456877" y="1702965"/>
            <a:ext cx="755009" cy="88084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rPr>
              <a:t>RDS2</a:t>
            </a:r>
            <a:endParaRPr lang="en-US" sz="1600" kern="1200" dirty="0">
              <a:solidFill>
                <a:schemeClr val="tx1"/>
              </a:solidFill>
              <a:latin typeface="Arial" charset="0"/>
              <a:ea typeface="+mn-ea"/>
              <a:cs typeface="+mn-cs"/>
            </a:endParaRPr>
          </a:p>
        </p:txBody>
      </p:sp>
      <p:grpSp>
        <p:nvGrpSpPr>
          <p:cNvPr id="57" name="Group 56">
            <a:extLst>
              <a:ext uri="{FF2B5EF4-FFF2-40B4-BE49-F238E27FC236}">
                <a16:creationId xmlns:a16="http://schemas.microsoft.com/office/drawing/2014/main" id="{423675FA-0EA2-4377-9BE4-B9C9DC869752}"/>
              </a:ext>
            </a:extLst>
          </p:cNvPr>
          <p:cNvGrpSpPr/>
          <p:nvPr/>
        </p:nvGrpSpPr>
        <p:grpSpPr>
          <a:xfrm>
            <a:off x="4854430" y="2900634"/>
            <a:ext cx="2504278" cy="1570697"/>
            <a:chOff x="4433417" y="3538198"/>
            <a:chExt cx="3202037" cy="2185049"/>
          </a:xfrm>
          <a:solidFill>
            <a:srgbClr val="A4A4A6"/>
          </a:solidFill>
        </p:grpSpPr>
        <p:pic>
          <p:nvPicPr>
            <p:cNvPr id="30" name="Picture 29">
              <a:extLst>
                <a:ext uri="{FF2B5EF4-FFF2-40B4-BE49-F238E27FC236}">
                  <a16:creationId xmlns:a16="http://schemas.microsoft.com/office/drawing/2014/main" id="{22F415C5-C1B8-499C-89A4-F93337477F51}"/>
                </a:ext>
              </a:extLst>
            </p:cNvPr>
            <p:cNvPicPr>
              <a:picLocks noChangeAspect="1"/>
            </p:cNvPicPr>
            <p:nvPr/>
          </p:nvPicPr>
          <p:blipFill>
            <a:blip r:embed="rId2"/>
            <a:stretch>
              <a:fillRect/>
            </a:stretch>
          </p:blipFill>
          <p:spPr>
            <a:xfrm>
              <a:off x="4433417" y="3538198"/>
              <a:ext cx="3202037" cy="2185049"/>
            </a:xfrm>
            <a:prstGeom prst="rect">
              <a:avLst/>
            </a:prstGeom>
            <a:grpFill/>
          </p:spPr>
        </p:pic>
        <p:pic>
          <p:nvPicPr>
            <p:cNvPr id="31" name="Picture 30">
              <a:extLst>
                <a:ext uri="{FF2B5EF4-FFF2-40B4-BE49-F238E27FC236}">
                  <a16:creationId xmlns:a16="http://schemas.microsoft.com/office/drawing/2014/main" id="{55DE5B25-1232-4FD7-B6BB-D0D1F523682F}"/>
                </a:ext>
              </a:extLst>
            </p:cNvPr>
            <p:cNvPicPr>
              <a:picLocks noChangeAspect="1"/>
            </p:cNvPicPr>
            <p:nvPr/>
          </p:nvPicPr>
          <p:blipFill>
            <a:blip r:embed="rId3"/>
            <a:stretch>
              <a:fillRect/>
            </a:stretch>
          </p:blipFill>
          <p:spPr>
            <a:xfrm>
              <a:off x="4637042" y="3854274"/>
              <a:ext cx="1383107" cy="777832"/>
            </a:xfrm>
            <a:prstGeom prst="rect">
              <a:avLst/>
            </a:prstGeom>
            <a:grpFill/>
            <a:ln w="28575">
              <a:solidFill>
                <a:schemeClr val="tx1"/>
              </a:solidFill>
            </a:ln>
          </p:spPr>
        </p:pic>
        <p:pic>
          <p:nvPicPr>
            <p:cNvPr id="32" name="Picture 31">
              <a:extLst>
                <a:ext uri="{FF2B5EF4-FFF2-40B4-BE49-F238E27FC236}">
                  <a16:creationId xmlns:a16="http://schemas.microsoft.com/office/drawing/2014/main" id="{8D8E147A-21D9-4527-B008-73FC53A71DAB}"/>
                </a:ext>
              </a:extLst>
            </p:cNvPr>
            <p:cNvPicPr>
              <a:picLocks noChangeAspect="1"/>
            </p:cNvPicPr>
            <p:nvPr/>
          </p:nvPicPr>
          <p:blipFill>
            <a:blip r:embed="rId3"/>
            <a:stretch>
              <a:fillRect/>
            </a:stretch>
          </p:blipFill>
          <p:spPr>
            <a:xfrm>
              <a:off x="6034435" y="4647533"/>
              <a:ext cx="1383107" cy="777832"/>
            </a:xfrm>
            <a:prstGeom prst="rect">
              <a:avLst/>
            </a:prstGeom>
            <a:grpFill/>
            <a:ln w="28575">
              <a:solidFill>
                <a:schemeClr val="tx1"/>
              </a:solidFill>
            </a:ln>
          </p:spPr>
        </p:pic>
        <p:pic>
          <p:nvPicPr>
            <p:cNvPr id="33" name="Picture 32">
              <a:extLst>
                <a:ext uri="{FF2B5EF4-FFF2-40B4-BE49-F238E27FC236}">
                  <a16:creationId xmlns:a16="http://schemas.microsoft.com/office/drawing/2014/main" id="{50598219-9A77-4258-9325-DE1FDEE2E772}"/>
                </a:ext>
              </a:extLst>
            </p:cNvPr>
            <p:cNvPicPr>
              <a:picLocks noChangeAspect="1"/>
            </p:cNvPicPr>
            <p:nvPr/>
          </p:nvPicPr>
          <p:blipFill>
            <a:blip r:embed="rId3"/>
            <a:stretch>
              <a:fillRect/>
            </a:stretch>
          </p:blipFill>
          <p:spPr>
            <a:xfrm>
              <a:off x="6034434" y="3852890"/>
              <a:ext cx="1383107" cy="777832"/>
            </a:xfrm>
            <a:prstGeom prst="rect">
              <a:avLst/>
            </a:prstGeom>
            <a:grpFill/>
            <a:ln w="28575">
              <a:solidFill>
                <a:schemeClr val="tx1"/>
              </a:solidFill>
            </a:ln>
          </p:spPr>
        </p:pic>
        <p:pic>
          <p:nvPicPr>
            <p:cNvPr id="34" name="Picture 33">
              <a:extLst>
                <a:ext uri="{FF2B5EF4-FFF2-40B4-BE49-F238E27FC236}">
                  <a16:creationId xmlns:a16="http://schemas.microsoft.com/office/drawing/2014/main" id="{EABD49DA-CB8E-47FF-9849-D550C1B1DDE3}"/>
                </a:ext>
              </a:extLst>
            </p:cNvPr>
            <p:cNvPicPr>
              <a:picLocks noChangeAspect="1"/>
            </p:cNvPicPr>
            <p:nvPr/>
          </p:nvPicPr>
          <p:blipFill>
            <a:blip r:embed="rId3"/>
            <a:stretch>
              <a:fillRect/>
            </a:stretch>
          </p:blipFill>
          <p:spPr>
            <a:xfrm>
              <a:off x="4637042" y="4647533"/>
              <a:ext cx="1383107" cy="777832"/>
            </a:xfrm>
            <a:prstGeom prst="rect">
              <a:avLst/>
            </a:prstGeom>
            <a:grpFill/>
            <a:ln w="28575">
              <a:solidFill>
                <a:schemeClr val="tx1"/>
              </a:solidFill>
            </a:ln>
          </p:spPr>
        </p:pic>
      </p:grpSp>
      <p:grpSp>
        <p:nvGrpSpPr>
          <p:cNvPr id="40" name="Group 39">
            <a:extLst>
              <a:ext uri="{FF2B5EF4-FFF2-40B4-BE49-F238E27FC236}">
                <a16:creationId xmlns:a16="http://schemas.microsoft.com/office/drawing/2014/main" id="{FBCDEA41-1C0D-4FF7-861F-C3C88DA77F28}"/>
              </a:ext>
            </a:extLst>
          </p:cNvPr>
          <p:cNvGrpSpPr/>
          <p:nvPr/>
        </p:nvGrpSpPr>
        <p:grpSpPr>
          <a:xfrm>
            <a:off x="213888" y="3261276"/>
            <a:ext cx="901847" cy="656382"/>
            <a:chOff x="9072663" y="3739449"/>
            <a:chExt cx="1627919" cy="1110881"/>
          </a:xfrm>
          <a:solidFill>
            <a:srgbClr val="A4A4A6"/>
          </a:solidFill>
        </p:grpSpPr>
        <p:pic>
          <p:nvPicPr>
            <p:cNvPr id="35" name="Picture 34">
              <a:extLst>
                <a:ext uri="{FF2B5EF4-FFF2-40B4-BE49-F238E27FC236}">
                  <a16:creationId xmlns:a16="http://schemas.microsoft.com/office/drawing/2014/main" id="{BC17066A-BA86-465D-A742-3B92EF8D8AD9}"/>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38" name="Picture 37">
              <a:extLst>
                <a:ext uri="{FF2B5EF4-FFF2-40B4-BE49-F238E27FC236}">
                  <a16:creationId xmlns:a16="http://schemas.microsoft.com/office/drawing/2014/main" id="{43052D94-870C-48DB-BCDA-1E89301A1DAF}"/>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grpSp>
        <p:nvGrpSpPr>
          <p:cNvPr id="41" name="Group 40">
            <a:extLst>
              <a:ext uri="{FF2B5EF4-FFF2-40B4-BE49-F238E27FC236}">
                <a16:creationId xmlns:a16="http://schemas.microsoft.com/office/drawing/2014/main" id="{85F4E507-AA78-447B-9123-443DBD57FBF0}"/>
              </a:ext>
            </a:extLst>
          </p:cNvPr>
          <p:cNvGrpSpPr/>
          <p:nvPr/>
        </p:nvGrpSpPr>
        <p:grpSpPr>
          <a:xfrm>
            <a:off x="1178598" y="3261276"/>
            <a:ext cx="901847" cy="656382"/>
            <a:chOff x="9072663" y="3739449"/>
            <a:chExt cx="1627919" cy="1110881"/>
          </a:xfrm>
          <a:solidFill>
            <a:srgbClr val="A4A4A6"/>
          </a:solidFill>
        </p:grpSpPr>
        <p:pic>
          <p:nvPicPr>
            <p:cNvPr id="42" name="Picture 41">
              <a:extLst>
                <a:ext uri="{FF2B5EF4-FFF2-40B4-BE49-F238E27FC236}">
                  <a16:creationId xmlns:a16="http://schemas.microsoft.com/office/drawing/2014/main" id="{E5160152-968D-4A1B-AA70-096479160037}"/>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43" name="Picture 42">
              <a:extLst>
                <a:ext uri="{FF2B5EF4-FFF2-40B4-BE49-F238E27FC236}">
                  <a16:creationId xmlns:a16="http://schemas.microsoft.com/office/drawing/2014/main" id="{AE023F5D-9DC9-44D5-9C3A-EF4E100F9560}"/>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grpSp>
        <p:nvGrpSpPr>
          <p:cNvPr id="44" name="Group 43">
            <a:extLst>
              <a:ext uri="{FF2B5EF4-FFF2-40B4-BE49-F238E27FC236}">
                <a16:creationId xmlns:a16="http://schemas.microsoft.com/office/drawing/2014/main" id="{1593995E-67B6-42EE-8FB4-EE181E7FDFA8}"/>
              </a:ext>
            </a:extLst>
          </p:cNvPr>
          <p:cNvGrpSpPr/>
          <p:nvPr/>
        </p:nvGrpSpPr>
        <p:grpSpPr>
          <a:xfrm>
            <a:off x="2121294" y="3261276"/>
            <a:ext cx="901847" cy="656382"/>
            <a:chOff x="9072663" y="3739449"/>
            <a:chExt cx="1627919" cy="1110881"/>
          </a:xfrm>
          <a:solidFill>
            <a:srgbClr val="A4A4A6"/>
          </a:solidFill>
        </p:grpSpPr>
        <p:pic>
          <p:nvPicPr>
            <p:cNvPr id="45" name="Picture 44">
              <a:extLst>
                <a:ext uri="{FF2B5EF4-FFF2-40B4-BE49-F238E27FC236}">
                  <a16:creationId xmlns:a16="http://schemas.microsoft.com/office/drawing/2014/main" id="{E14ECE4E-C396-4337-9DB4-663717D8F5DC}"/>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46" name="Picture 45">
              <a:extLst>
                <a:ext uri="{FF2B5EF4-FFF2-40B4-BE49-F238E27FC236}">
                  <a16:creationId xmlns:a16="http://schemas.microsoft.com/office/drawing/2014/main" id="{667ED820-52A9-4EFF-9408-4F789856D0A4}"/>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grpSp>
        <p:nvGrpSpPr>
          <p:cNvPr id="47" name="Group 46">
            <a:extLst>
              <a:ext uri="{FF2B5EF4-FFF2-40B4-BE49-F238E27FC236}">
                <a16:creationId xmlns:a16="http://schemas.microsoft.com/office/drawing/2014/main" id="{C8DECAC1-9C68-4381-B36D-3028B11CA54C}"/>
              </a:ext>
            </a:extLst>
          </p:cNvPr>
          <p:cNvGrpSpPr/>
          <p:nvPr/>
        </p:nvGrpSpPr>
        <p:grpSpPr>
          <a:xfrm>
            <a:off x="3086004" y="3261276"/>
            <a:ext cx="901847" cy="656382"/>
            <a:chOff x="9072663" y="3739449"/>
            <a:chExt cx="1627919" cy="1110881"/>
          </a:xfrm>
          <a:solidFill>
            <a:srgbClr val="A4A4A6"/>
          </a:solidFill>
        </p:grpSpPr>
        <p:pic>
          <p:nvPicPr>
            <p:cNvPr id="48" name="Picture 47">
              <a:extLst>
                <a:ext uri="{FF2B5EF4-FFF2-40B4-BE49-F238E27FC236}">
                  <a16:creationId xmlns:a16="http://schemas.microsoft.com/office/drawing/2014/main" id="{A0CF82BD-DBD3-476F-86D4-7AA0B9DD1624}"/>
                </a:ext>
              </a:extLst>
            </p:cNvPr>
            <p:cNvPicPr>
              <a:picLocks noChangeAspect="1"/>
            </p:cNvPicPr>
            <p:nvPr/>
          </p:nvPicPr>
          <p:blipFill>
            <a:blip r:embed="rId2"/>
            <a:stretch>
              <a:fillRect/>
            </a:stretch>
          </p:blipFill>
          <p:spPr>
            <a:xfrm>
              <a:off x="9072663" y="3739449"/>
              <a:ext cx="1627919" cy="1110881"/>
            </a:xfrm>
            <a:prstGeom prst="rect">
              <a:avLst/>
            </a:prstGeom>
            <a:grpFill/>
          </p:spPr>
        </p:pic>
        <p:pic>
          <p:nvPicPr>
            <p:cNvPr id="49" name="Picture 48">
              <a:extLst>
                <a:ext uri="{FF2B5EF4-FFF2-40B4-BE49-F238E27FC236}">
                  <a16:creationId xmlns:a16="http://schemas.microsoft.com/office/drawing/2014/main" id="{516F610B-DE66-4DD0-B764-DFA916A38159}"/>
                </a:ext>
              </a:extLst>
            </p:cNvPr>
            <p:cNvPicPr>
              <a:picLocks noChangeAspect="1"/>
            </p:cNvPicPr>
            <p:nvPr/>
          </p:nvPicPr>
          <p:blipFill>
            <a:blip r:embed="rId3"/>
            <a:stretch>
              <a:fillRect/>
            </a:stretch>
          </p:blipFill>
          <p:spPr>
            <a:xfrm>
              <a:off x="9186137" y="3948192"/>
              <a:ext cx="1383107" cy="777832"/>
            </a:xfrm>
            <a:prstGeom prst="rect">
              <a:avLst/>
            </a:prstGeom>
            <a:grpFill/>
            <a:ln w="28575">
              <a:solidFill>
                <a:schemeClr val="tx1"/>
              </a:solidFill>
            </a:ln>
          </p:spPr>
        </p:pic>
      </p:grpSp>
      <p:sp>
        <p:nvSpPr>
          <p:cNvPr id="51" name="TextBox 50">
            <a:extLst>
              <a:ext uri="{FF2B5EF4-FFF2-40B4-BE49-F238E27FC236}">
                <a16:creationId xmlns:a16="http://schemas.microsoft.com/office/drawing/2014/main" id="{BD8B8DF4-8B23-49A4-A3D0-C5573E1D8867}"/>
              </a:ext>
            </a:extLst>
          </p:cNvPr>
          <p:cNvSpPr txBox="1"/>
          <p:nvPr/>
        </p:nvSpPr>
        <p:spPr>
          <a:xfrm>
            <a:off x="1733233" y="948798"/>
            <a:ext cx="901847" cy="461665"/>
          </a:xfrm>
          <a:prstGeom prst="rect">
            <a:avLst/>
          </a:prstGeom>
          <a:noFill/>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sp>
        <p:nvSpPr>
          <p:cNvPr id="52" name="TextBox 51">
            <a:extLst>
              <a:ext uri="{FF2B5EF4-FFF2-40B4-BE49-F238E27FC236}">
                <a16:creationId xmlns:a16="http://schemas.microsoft.com/office/drawing/2014/main" id="{78E3EE32-71BF-4752-850D-CDA1AB66EE34}"/>
              </a:ext>
            </a:extLst>
          </p:cNvPr>
          <p:cNvSpPr txBox="1"/>
          <p:nvPr/>
        </p:nvSpPr>
        <p:spPr>
          <a:xfrm>
            <a:off x="2796330" y="948798"/>
            <a:ext cx="901847" cy="461665"/>
          </a:xfrm>
          <a:prstGeom prst="rect">
            <a:avLst/>
          </a:prstGeom>
          <a:noFill/>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cxnSp>
        <p:nvCxnSpPr>
          <p:cNvPr id="55" name="Straight Connector 54">
            <a:extLst>
              <a:ext uri="{FF2B5EF4-FFF2-40B4-BE49-F238E27FC236}">
                <a16:creationId xmlns:a16="http://schemas.microsoft.com/office/drawing/2014/main" id="{AFFB4AC8-5680-4932-BC87-84C299483255}"/>
              </a:ext>
            </a:extLst>
          </p:cNvPr>
          <p:cNvCxnSpPr/>
          <p:nvPr/>
        </p:nvCxnSpPr>
        <p:spPr bwMode="auto">
          <a:xfrm>
            <a:off x="4093827" y="1216404"/>
            <a:ext cx="0" cy="4983060"/>
          </a:xfrm>
          <a:prstGeom prst="line">
            <a:avLst/>
          </a:prstGeom>
          <a:noFill/>
          <a:ln w="28575" cap="flat" cmpd="sng" algn="ctr">
            <a:solidFill>
              <a:schemeClr val="tx2"/>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E6837869-0DCC-4DA8-93AD-43B1E7067E0F}"/>
              </a:ext>
            </a:extLst>
          </p:cNvPr>
          <p:cNvCxnSpPr/>
          <p:nvPr/>
        </p:nvCxnSpPr>
        <p:spPr bwMode="auto">
          <a:xfrm>
            <a:off x="8130330" y="1216404"/>
            <a:ext cx="0" cy="4983060"/>
          </a:xfrm>
          <a:prstGeom prst="line">
            <a:avLst/>
          </a:prstGeom>
          <a:noFill/>
          <a:ln w="28575" cap="flat" cmpd="sng" algn="ctr">
            <a:solidFill>
              <a:schemeClr val="tx2"/>
            </a:solidFill>
            <a:prstDash val="solid"/>
            <a:round/>
            <a:headEnd type="none" w="med" len="med"/>
            <a:tailEnd type="none" w="med" len="med"/>
          </a:ln>
          <a:effectLst/>
        </p:spPr>
      </p:cxnSp>
      <p:sp>
        <p:nvSpPr>
          <p:cNvPr id="58" name="TextBox 57">
            <a:extLst>
              <a:ext uri="{FF2B5EF4-FFF2-40B4-BE49-F238E27FC236}">
                <a16:creationId xmlns:a16="http://schemas.microsoft.com/office/drawing/2014/main" id="{1A3E1B70-C16B-45A0-9C43-8F2F1C42F1E9}"/>
              </a:ext>
            </a:extLst>
          </p:cNvPr>
          <p:cNvSpPr txBox="1"/>
          <p:nvPr/>
        </p:nvSpPr>
        <p:spPr>
          <a:xfrm>
            <a:off x="5551621" y="948798"/>
            <a:ext cx="901847" cy="461665"/>
          </a:xfrm>
          <a:prstGeom prst="rect">
            <a:avLst/>
          </a:prstGeom>
          <a:noFill/>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sp>
        <p:nvSpPr>
          <p:cNvPr id="59" name="TextBox 58">
            <a:extLst>
              <a:ext uri="{FF2B5EF4-FFF2-40B4-BE49-F238E27FC236}">
                <a16:creationId xmlns:a16="http://schemas.microsoft.com/office/drawing/2014/main" id="{7AAFEC6A-B14E-4B66-B250-188D27D43503}"/>
              </a:ext>
            </a:extLst>
          </p:cNvPr>
          <p:cNvSpPr txBox="1"/>
          <p:nvPr/>
        </p:nvSpPr>
        <p:spPr>
          <a:xfrm>
            <a:off x="6614718" y="948798"/>
            <a:ext cx="901847" cy="461665"/>
          </a:xfrm>
          <a:prstGeom prst="rect">
            <a:avLst/>
          </a:prstGeom>
          <a:noFill/>
        </p:spPr>
        <p:txBody>
          <a:bodyPr wrap="square" rtlCol="0" anchor="t">
            <a:spAutoFit/>
          </a:bodyPr>
          <a:lstStyle/>
          <a:p>
            <a:pPr marL="0" indent="0" algn="ctr" defTabSz="914400">
              <a:buNone/>
            </a:pPr>
            <a:r>
              <a:rPr lang="en-US" sz="1200" kern="0" dirty="0"/>
              <a:t>FTVSE</a:t>
            </a:r>
          </a:p>
          <a:p>
            <a:pPr marL="0" indent="0" algn="ctr" defTabSz="914400">
              <a:buNone/>
            </a:pPr>
            <a:r>
              <a:rPr lang="en-US" sz="1200" kern="0" dirty="0"/>
              <a:t>TM</a:t>
            </a:r>
          </a:p>
        </p:txBody>
      </p:sp>
      <p:graphicFrame>
        <p:nvGraphicFramePr>
          <p:cNvPr id="60" name="Table 60">
            <a:extLst>
              <a:ext uri="{FF2B5EF4-FFF2-40B4-BE49-F238E27FC236}">
                <a16:creationId xmlns:a16="http://schemas.microsoft.com/office/drawing/2014/main" id="{DB6F3844-825C-4587-A858-26F69464F7FF}"/>
              </a:ext>
            </a:extLst>
          </p:cNvPr>
          <p:cNvGraphicFramePr>
            <a:graphicFrameLocks noGrp="1"/>
          </p:cNvGraphicFramePr>
          <p:nvPr>
            <p:extLst>
              <p:ext uri="{D42A27DB-BD31-4B8C-83A1-F6EECF244321}">
                <p14:modId xmlns:p14="http://schemas.microsoft.com/office/powerpoint/2010/main" val="723184386"/>
              </p:ext>
            </p:extLst>
          </p:nvPr>
        </p:nvGraphicFramePr>
        <p:xfrm>
          <a:off x="34256" y="4512332"/>
          <a:ext cx="3953591" cy="1554480"/>
        </p:xfrm>
        <a:graphic>
          <a:graphicData uri="http://schemas.openxmlformats.org/drawingml/2006/table">
            <a:tbl>
              <a:tblPr firstRow="1" bandRow="1">
                <a:tableStyleId>{5C22544A-7EE6-4342-B048-85BDC9FD1C3A}</a:tableStyleId>
              </a:tblPr>
              <a:tblGrid>
                <a:gridCol w="1619279">
                  <a:extLst>
                    <a:ext uri="{9D8B030D-6E8A-4147-A177-3AD203B41FA5}">
                      <a16:colId xmlns:a16="http://schemas.microsoft.com/office/drawing/2014/main" val="3426666210"/>
                    </a:ext>
                  </a:extLst>
                </a:gridCol>
                <a:gridCol w="1016448">
                  <a:extLst>
                    <a:ext uri="{9D8B030D-6E8A-4147-A177-3AD203B41FA5}">
                      <a16:colId xmlns:a16="http://schemas.microsoft.com/office/drawing/2014/main" val="2230620901"/>
                    </a:ext>
                  </a:extLst>
                </a:gridCol>
                <a:gridCol w="1317864">
                  <a:extLst>
                    <a:ext uri="{9D8B030D-6E8A-4147-A177-3AD203B41FA5}">
                      <a16:colId xmlns:a16="http://schemas.microsoft.com/office/drawing/2014/main" val="1089420299"/>
                    </a:ext>
                  </a:extLst>
                </a:gridCol>
              </a:tblGrid>
              <a:tr h="248445">
                <a:tc>
                  <a:txBody>
                    <a:bodyPr/>
                    <a:lstStyle/>
                    <a:p>
                      <a:pPr algn="ctr"/>
                      <a:r>
                        <a:rPr lang="en-US" sz="1200" dirty="0"/>
                        <a:t>View SE Client Licenses Required </a:t>
                      </a:r>
                    </a:p>
                  </a:txBody>
                  <a:tcPr/>
                </a:tc>
                <a:tc>
                  <a:txBody>
                    <a:bodyPr/>
                    <a:lstStyle/>
                    <a:p>
                      <a:pPr algn="ctr"/>
                      <a:r>
                        <a:rPr lang="en-US" sz="1200" dirty="0"/>
                        <a:t>Standard Failover</a:t>
                      </a:r>
                    </a:p>
                  </a:txBody>
                  <a:tcPr/>
                </a:tc>
                <a:tc>
                  <a:txBody>
                    <a:bodyPr/>
                    <a:lstStyle/>
                    <a:p>
                      <a:pPr algn="ctr"/>
                      <a:r>
                        <a:rPr lang="en-US" sz="1200" dirty="0"/>
                        <a:t>Instant Failover</a:t>
                      </a:r>
                    </a:p>
                  </a:txBody>
                  <a:tcPr/>
                </a:tc>
                <a:extLst>
                  <a:ext uri="{0D108BD9-81ED-4DB2-BD59-A6C34878D82A}">
                    <a16:rowId xmlns:a16="http://schemas.microsoft.com/office/drawing/2014/main" val="379104430"/>
                  </a:ext>
                </a:extLst>
              </a:tr>
              <a:tr h="248445">
                <a:tc>
                  <a:txBody>
                    <a:bodyPr/>
                    <a:lstStyle/>
                    <a:p>
                      <a:pPr algn="ctr"/>
                      <a:r>
                        <a:rPr lang="en-US" sz="1200" dirty="0"/>
                        <a:t>FTVSE 11 &amp; TM 11</a:t>
                      </a:r>
                    </a:p>
                  </a:txBody>
                  <a:tcPr/>
                </a:tc>
                <a:tc>
                  <a:txBody>
                    <a:bodyPr/>
                    <a:lstStyle/>
                    <a:p>
                      <a:pPr algn="ctr"/>
                      <a:r>
                        <a:rPr lang="en-US" sz="1200" dirty="0"/>
                        <a:t>4</a:t>
                      </a:r>
                    </a:p>
                  </a:txBody>
                  <a:tcPr/>
                </a:tc>
                <a:tc>
                  <a:txBody>
                    <a:bodyPr/>
                    <a:lstStyle/>
                    <a:p>
                      <a:pPr algn="ctr"/>
                      <a:r>
                        <a:rPr lang="en-US" sz="1200" dirty="0"/>
                        <a:t>4</a:t>
                      </a:r>
                    </a:p>
                  </a:txBody>
                  <a:tcPr/>
                </a:tc>
                <a:extLst>
                  <a:ext uri="{0D108BD9-81ED-4DB2-BD59-A6C34878D82A}">
                    <a16:rowId xmlns:a16="http://schemas.microsoft.com/office/drawing/2014/main" val="1006903381"/>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2181029668"/>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11</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3864233737"/>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11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51649674"/>
                  </a:ext>
                </a:extLst>
              </a:tr>
            </a:tbl>
          </a:graphicData>
        </a:graphic>
      </p:graphicFrame>
      <p:sp>
        <p:nvSpPr>
          <p:cNvPr id="63" name="TextBox 62">
            <a:extLst>
              <a:ext uri="{FF2B5EF4-FFF2-40B4-BE49-F238E27FC236}">
                <a16:creationId xmlns:a16="http://schemas.microsoft.com/office/drawing/2014/main" id="{C28A66E8-BD87-4F15-A34F-854D986E0911}"/>
              </a:ext>
            </a:extLst>
          </p:cNvPr>
          <p:cNvSpPr txBox="1"/>
          <p:nvPr/>
        </p:nvSpPr>
        <p:spPr>
          <a:xfrm>
            <a:off x="67258" y="877848"/>
            <a:ext cx="1094706" cy="646331"/>
          </a:xfrm>
          <a:prstGeom prst="rect">
            <a:avLst/>
          </a:prstGeom>
          <a:noFill/>
        </p:spPr>
        <p:txBody>
          <a:bodyPr wrap="square" rtlCol="0" anchor="t">
            <a:spAutoFit/>
          </a:bodyPr>
          <a:lstStyle/>
          <a:p>
            <a:pPr marL="0" indent="0" algn="l" defTabSz="914400">
              <a:buNone/>
            </a:pPr>
            <a:r>
              <a:rPr lang="en-US" sz="1200" kern="0" dirty="0"/>
              <a:t>Location of client licenses:</a:t>
            </a:r>
          </a:p>
        </p:txBody>
      </p:sp>
      <p:graphicFrame>
        <p:nvGraphicFramePr>
          <p:cNvPr id="69" name="Table 60">
            <a:extLst>
              <a:ext uri="{FF2B5EF4-FFF2-40B4-BE49-F238E27FC236}">
                <a16:creationId xmlns:a16="http://schemas.microsoft.com/office/drawing/2014/main" id="{481F87B4-AE2A-4F83-BA7D-9B4DE583BBDC}"/>
              </a:ext>
            </a:extLst>
          </p:cNvPr>
          <p:cNvGraphicFramePr>
            <a:graphicFrameLocks noGrp="1"/>
          </p:cNvGraphicFramePr>
          <p:nvPr>
            <p:extLst>
              <p:ext uri="{D42A27DB-BD31-4B8C-83A1-F6EECF244321}">
                <p14:modId xmlns:p14="http://schemas.microsoft.com/office/powerpoint/2010/main" val="146863377"/>
              </p:ext>
            </p:extLst>
          </p:nvPr>
        </p:nvGraphicFramePr>
        <p:xfrm>
          <a:off x="4140204" y="4512332"/>
          <a:ext cx="3953591" cy="1554480"/>
        </p:xfrm>
        <a:graphic>
          <a:graphicData uri="http://schemas.openxmlformats.org/drawingml/2006/table">
            <a:tbl>
              <a:tblPr firstRow="1" bandRow="1">
                <a:tableStyleId>{5C22544A-7EE6-4342-B048-85BDC9FD1C3A}</a:tableStyleId>
              </a:tblPr>
              <a:tblGrid>
                <a:gridCol w="1619279">
                  <a:extLst>
                    <a:ext uri="{9D8B030D-6E8A-4147-A177-3AD203B41FA5}">
                      <a16:colId xmlns:a16="http://schemas.microsoft.com/office/drawing/2014/main" val="3426666210"/>
                    </a:ext>
                  </a:extLst>
                </a:gridCol>
                <a:gridCol w="1016448">
                  <a:extLst>
                    <a:ext uri="{9D8B030D-6E8A-4147-A177-3AD203B41FA5}">
                      <a16:colId xmlns:a16="http://schemas.microsoft.com/office/drawing/2014/main" val="2230620901"/>
                    </a:ext>
                  </a:extLst>
                </a:gridCol>
                <a:gridCol w="1317864">
                  <a:extLst>
                    <a:ext uri="{9D8B030D-6E8A-4147-A177-3AD203B41FA5}">
                      <a16:colId xmlns:a16="http://schemas.microsoft.com/office/drawing/2014/main" val="1089420299"/>
                    </a:ext>
                  </a:extLst>
                </a:gridCol>
              </a:tblGrid>
              <a:tr h="248445">
                <a:tc>
                  <a:txBody>
                    <a:bodyPr/>
                    <a:lstStyle/>
                    <a:p>
                      <a:pPr algn="ctr"/>
                      <a:r>
                        <a:rPr lang="en-US" sz="1200" dirty="0"/>
                        <a:t>View SE Client Licenses Required </a:t>
                      </a:r>
                    </a:p>
                  </a:txBody>
                  <a:tcPr/>
                </a:tc>
                <a:tc>
                  <a:txBody>
                    <a:bodyPr/>
                    <a:lstStyle/>
                    <a:p>
                      <a:pPr algn="ctr"/>
                      <a:r>
                        <a:rPr lang="en-US" sz="1200" dirty="0"/>
                        <a:t>Standard Failover</a:t>
                      </a:r>
                    </a:p>
                  </a:txBody>
                  <a:tcPr/>
                </a:tc>
                <a:tc>
                  <a:txBody>
                    <a:bodyPr/>
                    <a:lstStyle/>
                    <a:p>
                      <a:pPr algn="ctr"/>
                      <a:r>
                        <a:rPr lang="en-US" sz="1200" dirty="0"/>
                        <a:t>Instant Failover</a:t>
                      </a:r>
                    </a:p>
                  </a:txBody>
                  <a:tcPr/>
                </a:tc>
                <a:extLst>
                  <a:ext uri="{0D108BD9-81ED-4DB2-BD59-A6C34878D82A}">
                    <a16:rowId xmlns:a16="http://schemas.microsoft.com/office/drawing/2014/main" val="379104430"/>
                  </a:ext>
                </a:extLst>
              </a:tr>
              <a:tr h="248445">
                <a:tc>
                  <a:txBody>
                    <a:bodyPr/>
                    <a:lstStyle/>
                    <a:p>
                      <a:pPr algn="ctr"/>
                      <a:r>
                        <a:rPr lang="en-US" sz="1200" dirty="0"/>
                        <a:t>FTVSE 11 &amp; TM 11</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1006903381"/>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2181029668"/>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11</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3864233737"/>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11 &amp; TM 10</a:t>
                      </a:r>
                    </a:p>
                  </a:txBody>
                  <a:tcPr/>
                </a:tc>
                <a:tc>
                  <a:txBody>
                    <a:bodyPr/>
                    <a:lstStyle/>
                    <a:p>
                      <a:pPr algn="ctr"/>
                      <a:r>
                        <a:rPr lang="en-US" sz="1200" dirty="0"/>
                        <a:t>8</a:t>
                      </a:r>
                    </a:p>
                  </a:txBody>
                  <a:tcPr/>
                </a:tc>
                <a:tc>
                  <a:txBody>
                    <a:bodyPr/>
                    <a:lstStyle/>
                    <a:p>
                      <a:pPr algn="ctr"/>
                      <a:r>
                        <a:rPr lang="en-US" sz="1200" dirty="0"/>
                        <a:t>8</a:t>
                      </a:r>
                    </a:p>
                  </a:txBody>
                  <a:tcPr/>
                </a:tc>
                <a:extLst>
                  <a:ext uri="{0D108BD9-81ED-4DB2-BD59-A6C34878D82A}">
                    <a16:rowId xmlns:a16="http://schemas.microsoft.com/office/drawing/2014/main" val="51649674"/>
                  </a:ext>
                </a:extLst>
              </a:tr>
            </a:tbl>
          </a:graphicData>
        </a:graphic>
      </p:graphicFrame>
      <p:sp>
        <p:nvSpPr>
          <p:cNvPr id="70" name="TextBox 69">
            <a:extLst>
              <a:ext uri="{FF2B5EF4-FFF2-40B4-BE49-F238E27FC236}">
                <a16:creationId xmlns:a16="http://schemas.microsoft.com/office/drawing/2014/main" id="{78D35EDC-5CC8-44A9-9D7B-3B4CBE39AFC0}"/>
              </a:ext>
            </a:extLst>
          </p:cNvPr>
          <p:cNvSpPr txBox="1"/>
          <p:nvPr/>
        </p:nvSpPr>
        <p:spPr>
          <a:xfrm>
            <a:off x="8415541" y="967629"/>
            <a:ext cx="901847" cy="461665"/>
          </a:xfrm>
          <a:prstGeom prst="rect">
            <a:avLst/>
          </a:prstGeom>
        </p:spPr>
        <p:txBody>
          <a:bodyPr wrap="square" rtlCol="0" anchor="t">
            <a:spAutoFit/>
          </a:bodyPr>
          <a:lstStyle/>
          <a:p>
            <a:pPr marL="0" indent="0" algn="ctr" defTabSz="914400">
              <a:buNone/>
            </a:pPr>
            <a:r>
              <a:rPr lang="en-US" sz="1200" kern="0" dirty="0"/>
              <a:t>FTVSE*</a:t>
            </a:r>
          </a:p>
          <a:p>
            <a:pPr marL="0" indent="0" algn="ctr" defTabSz="914400">
              <a:buNone/>
            </a:pPr>
            <a:endParaRPr lang="en-US" sz="1200" kern="0" dirty="0"/>
          </a:p>
        </p:txBody>
      </p:sp>
      <p:sp>
        <p:nvSpPr>
          <p:cNvPr id="71" name="TextBox 70">
            <a:extLst>
              <a:ext uri="{FF2B5EF4-FFF2-40B4-BE49-F238E27FC236}">
                <a16:creationId xmlns:a16="http://schemas.microsoft.com/office/drawing/2014/main" id="{2FE0DD04-D6BE-423A-B9AE-7535A96E6004}"/>
              </a:ext>
            </a:extLst>
          </p:cNvPr>
          <p:cNvSpPr txBox="1"/>
          <p:nvPr/>
        </p:nvSpPr>
        <p:spPr>
          <a:xfrm>
            <a:off x="10435205" y="952015"/>
            <a:ext cx="901847" cy="461665"/>
          </a:xfrm>
          <a:prstGeom prst="rect">
            <a:avLst/>
          </a:prstGeom>
        </p:spPr>
        <p:txBody>
          <a:bodyPr wrap="square" rtlCol="0" anchor="t">
            <a:spAutoFit/>
          </a:bodyPr>
          <a:lstStyle/>
          <a:p>
            <a:pPr marL="0" indent="0" algn="ctr" defTabSz="914400">
              <a:buNone/>
            </a:pPr>
            <a:endParaRPr lang="en-US" sz="1200" kern="0" dirty="0"/>
          </a:p>
          <a:p>
            <a:pPr marL="0" indent="0" algn="ctr" defTabSz="914400">
              <a:buNone/>
            </a:pPr>
            <a:r>
              <a:rPr lang="en-US" sz="1200" kern="0" dirty="0"/>
              <a:t>TM</a:t>
            </a:r>
          </a:p>
        </p:txBody>
      </p:sp>
      <p:sp>
        <p:nvSpPr>
          <p:cNvPr id="72" name="TextBox 71">
            <a:extLst>
              <a:ext uri="{FF2B5EF4-FFF2-40B4-BE49-F238E27FC236}">
                <a16:creationId xmlns:a16="http://schemas.microsoft.com/office/drawing/2014/main" id="{274C69B9-BA52-4F62-9976-A43817FE41F3}"/>
              </a:ext>
            </a:extLst>
          </p:cNvPr>
          <p:cNvSpPr txBox="1"/>
          <p:nvPr/>
        </p:nvSpPr>
        <p:spPr>
          <a:xfrm>
            <a:off x="9405293" y="952014"/>
            <a:ext cx="901847" cy="461665"/>
          </a:xfrm>
          <a:prstGeom prst="rect">
            <a:avLst/>
          </a:prstGeom>
        </p:spPr>
        <p:txBody>
          <a:bodyPr wrap="square" rtlCol="0" anchor="t">
            <a:spAutoFit/>
          </a:bodyPr>
          <a:lstStyle/>
          <a:p>
            <a:pPr marL="0" indent="0" algn="ctr" defTabSz="914400">
              <a:buNone/>
            </a:pPr>
            <a:endParaRPr lang="en-US" sz="1200" kern="0" dirty="0"/>
          </a:p>
          <a:p>
            <a:pPr marL="0" indent="0" algn="ctr" defTabSz="914400">
              <a:buNone/>
            </a:pPr>
            <a:r>
              <a:rPr lang="en-US" sz="1200" kern="0" dirty="0"/>
              <a:t>TM</a:t>
            </a:r>
          </a:p>
        </p:txBody>
      </p:sp>
      <p:grpSp>
        <p:nvGrpSpPr>
          <p:cNvPr id="73" name="Group 72">
            <a:extLst>
              <a:ext uri="{FF2B5EF4-FFF2-40B4-BE49-F238E27FC236}">
                <a16:creationId xmlns:a16="http://schemas.microsoft.com/office/drawing/2014/main" id="{6BE2A6BD-571E-4E37-9FFF-F0D2ED26047F}"/>
              </a:ext>
            </a:extLst>
          </p:cNvPr>
          <p:cNvGrpSpPr/>
          <p:nvPr/>
        </p:nvGrpSpPr>
        <p:grpSpPr>
          <a:xfrm>
            <a:off x="8293955" y="2798656"/>
            <a:ext cx="901847" cy="656382"/>
            <a:chOff x="9072663" y="3739449"/>
            <a:chExt cx="1627919" cy="1110881"/>
          </a:xfrm>
        </p:grpSpPr>
        <p:pic>
          <p:nvPicPr>
            <p:cNvPr id="74" name="Picture 73">
              <a:extLst>
                <a:ext uri="{FF2B5EF4-FFF2-40B4-BE49-F238E27FC236}">
                  <a16:creationId xmlns:a16="http://schemas.microsoft.com/office/drawing/2014/main" id="{F30BCF26-5694-47E8-B93E-AFA1E8EEC72D}"/>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75" name="Picture 74">
              <a:extLst>
                <a:ext uri="{FF2B5EF4-FFF2-40B4-BE49-F238E27FC236}">
                  <a16:creationId xmlns:a16="http://schemas.microsoft.com/office/drawing/2014/main" id="{E0D64A8C-577B-4187-9233-92B7CF3ADB24}"/>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pSp>
        <p:nvGrpSpPr>
          <p:cNvPr id="76" name="Group 75">
            <a:extLst>
              <a:ext uri="{FF2B5EF4-FFF2-40B4-BE49-F238E27FC236}">
                <a16:creationId xmlns:a16="http://schemas.microsoft.com/office/drawing/2014/main" id="{B5AF6F02-AE8E-4388-8110-A9F54362B8D3}"/>
              </a:ext>
            </a:extLst>
          </p:cNvPr>
          <p:cNvGrpSpPr/>
          <p:nvPr/>
        </p:nvGrpSpPr>
        <p:grpSpPr>
          <a:xfrm>
            <a:off x="9258665" y="2798656"/>
            <a:ext cx="901847" cy="656382"/>
            <a:chOff x="9072663" y="3739449"/>
            <a:chExt cx="1627919" cy="1110881"/>
          </a:xfrm>
        </p:grpSpPr>
        <p:pic>
          <p:nvPicPr>
            <p:cNvPr id="77" name="Picture 76">
              <a:extLst>
                <a:ext uri="{FF2B5EF4-FFF2-40B4-BE49-F238E27FC236}">
                  <a16:creationId xmlns:a16="http://schemas.microsoft.com/office/drawing/2014/main" id="{5110D091-6765-40B8-ABDE-0B686D8ED800}"/>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78" name="Picture 77">
              <a:extLst>
                <a:ext uri="{FF2B5EF4-FFF2-40B4-BE49-F238E27FC236}">
                  <a16:creationId xmlns:a16="http://schemas.microsoft.com/office/drawing/2014/main" id="{3EECD741-DAE5-4176-844D-BFF61493C7EF}"/>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pSp>
        <p:nvGrpSpPr>
          <p:cNvPr id="79" name="Group 78">
            <a:extLst>
              <a:ext uri="{FF2B5EF4-FFF2-40B4-BE49-F238E27FC236}">
                <a16:creationId xmlns:a16="http://schemas.microsoft.com/office/drawing/2014/main" id="{D0A1781C-FBE1-46F6-8147-AE52344F8779}"/>
              </a:ext>
            </a:extLst>
          </p:cNvPr>
          <p:cNvGrpSpPr/>
          <p:nvPr/>
        </p:nvGrpSpPr>
        <p:grpSpPr>
          <a:xfrm>
            <a:off x="10201361" y="2798656"/>
            <a:ext cx="901847" cy="656382"/>
            <a:chOff x="9072663" y="3739449"/>
            <a:chExt cx="1627919" cy="1110881"/>
          </a:xfrm>
        </p:grpSpPr>
        <p:pic>
          <p:nvPicPr>
            <p:cNvPr id="80" name="Picture 79">
              <a:extLst>
                <a:ext uri="{FF2B5EF4-FFF2-40B4-BE49-F238E27FC236}">
                  <a16:creationId xmlns:a16="http://schemas.microsoft.com/office/drawing/2014/main" id="{61A0A990-E18C-45A9-9CA2-1B67036FB39D}"/>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81" name="Picture 80">
              <a:extLst>
                <a:ext uri="{FF2B5EF4-FFF2-40B4-BE49-F238E27FC236}">
                  <a16:creationId xmlns:a16="http://schemas.microsoft.com/office/drawing/2014/main" id="{FCFF68B6-D93B-48C4-BF7D-3349CFBD9FDD}"/>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pSp>
        <p:nvGrpSpPr>
          <p:cNvPr id="82" name="Group 81">
            <a:extLst>
              <a:ext uri="{FF2B5EF4-FFF2-40B4-BE49-F238E27FC236}">
                <a16:creationId xmlns:a16="http://schemas.microsoft.com/office/drawing/2014/main" id="{02499CC1-5A58-4D7C-8076-2342423BA0AD}"/>
              </a:ext>
            </a:extLst>
          </p:cNvPr>
          <p:cNvGrpSpPr/>
          <p:nvPr/>
        </p:nvGrpSpPr>
        <p:grpSpPr>
          <a:xfrm>
            <a:off x="11166071" y="2798656"/>
            <a:ext cx="901847" cy="656382"/>
            <a:chOff x="9072663" y="3739449"/>
            <a:chExt cx="1627919" cy="1110881"/>
          </a:xfrm>
        </p:grpSpPr>
        <p:pic>
          <p:nvPicPr>
            <p:cNvPr id="83" name="Picture 82">
              <a:extLst>
                <a:ext uri="{FF2B5EF4-FFF2-40B4-BE49-F238E27FC236}">
                  <a16:creationId xmlns:a16="http://schemas.microsoft.com/office/drawing/2014/main" id="{B1276974-71B2-4D1E-A7B5-0655543B5E7F}"/>
                </a:ext>
              </a:extLst>
            </p:cNvPr>
            <p:cNvPicPr>
              <a:picLocks noChangeAspect="1"/>
            </p:cNvPicPr>
            <p:nvPr/>
          </p:nvPicPr>
          <p:blipFill>
            <a:blip r:embed="rId2"/>
            <a:stretch>
              <a:fillRect/>
            </a:stretch>
          </p:blipFill>
          <p:spPr>
            <a:xfrm>
              <a:off x="9072663" y="3739449"/>
              <a:ext cx="1627919" cy="1110881"/>
            </a:xfrm>
            <a:prstGeom prst="rect">
              <a:avLst/>
            </a:prstGeom>
          </p:spPr>
        </p:pic>
        <p:pic>
          <p:nvPicPr>
            <p:cNvPr id="84" name="Picture 83">
              <a:extLst>
                <a:ext uri="{FF2B5EF4-FFF2-40B4-BE49-F238E27FC236}">
                  <a16:creationId xmlns:a16="http://schemas.microsoft.com/office/drawing/2014/main" id="{D91D2159-BDB5-4DE3-94E6-0DCFBB57B089}"/>
                </a:ext>
              </a:extLst>
            </p:cNvPr>
            <p:cNvPicPr>
              <a:picLocks noChangeAspect="1"/>
            </p:cNvPicPr>
            <p:nvPr/>
          </p:nvPicPr>
          <p:blipFill>
            <a:blip r:embed="rId3"/>
            <a:stretch>
              <a:fillRect/>
            </a:stretch>
          </p:blipFill>
          <p:spPr>
            <a:xfrm>
              <a:off x="9186137" y="3948192"/>
              <a:ext cx="1383107" cy="777832"/>
            </a:xfrm>
            <a:prstGeom prst="rect">
              <a:avLst/>
            </a:prstGeom>
            <a:ln w="28575">
              <a:solidFill>
                <a:schemeClr val="tx1"/>
              </a:solidFill>
            </a:ln>
          </p:spPr>
        </p:pic>
      </p:grpSp>
      <p:graphicFrame>
        <p:nvGraphicFramePr>
          <p:cNvPr id="85" name="Table 60">
            <a:extLst>
              <a:ext uri="{FF2B5EF4-FFF2-40B4-BE49-F238E27FC236}">
                <a16:creationId xmlns:a16="http://schemas.microsoft.com/office/drawing/2014/main" id="{3465EE0A-70FE-426F-905F-C540A874138E}"/>
              </a:ext>
            </a:extLst>
          </p:cNvPr>
          <p:cNvGraphicFramePr>
            <a:graphicFrameLocks noGrp="1"/>
          </p:cNvGraphicFramePr>
          <p:nvPr/>
        </p:nvGraphicFramePr>
        <p:xfrm>
          <a:off x="8201139" y="4512332"/>
          <a:ext cx="3953591" cy="1554480"/>
        </p:xfrm>
        <a:graphic>
          <a:graphicData uri="http://schemas.openxmlformats.org/drawingml/2006/table">
            <a:tbl>
              <a:tblPr firstRow="1" bandRow="1">
                <a:tableStyleId>{5C22544A-7EE6-4342-B048-85BDC9FD1C3A}</a:tableStyleId>
              </a:tblPr>
              <a:tblGrid>
                <a:gridCol w="1619279">
                  <a:extLst>
                    <a:ext uri="{9D8B030D-6E8A-4147-A177-3AD203B41FA5}">
                      <a16:colId xmlns:a16="http://schemas.microsoft.com/office/drawing/2014/main" val="3426666210"/>
                    </a:ext>
                  </a:extLst>
                </a:gridCol>
                <a:gridCol w="1016448">
                  <a:extLst>
                    <a:ext uri="{9D8B030D-6E8A-4147-A177-3AD203B41FA5}">
                      <a16:colId xmlns:a16="http://schemas.microsoft.com/office/drawing/2014/main" val="2230620901"/>
                    </a:ext>
                  </a:extLst>
                </a:gridCol>
                <a:gridCol w="1317864">
                  <a:extLst>
                    <a:ext uri="{9D8B030D-6E8A-4147-A177-3AD203B41FA5}">
                      <a16:colId xmlns:a16="http://schemas.microsoft.com/office/drawing/2014/main" val="1089420299"/>
                    </a:ext>
                  </a:extLst>
                </a:gridCol>
              </a:tblGrid>
              <a:tr h="248445">
                <a:tc>
                  <a:txBody>
                    <a:bodyPr/>
                    <a:lstStyle/>
                    <a:p>
                      <a:pPr algn="ctr"/>
                      <a:r>
                        <a:rPr lang="en-US" sz="1200" dirty="0"/>
                        <a:t>View SE Client Licenses Required </a:t>
                      </a:r>
                    </a:p>
                  </a:txBody>
                  <a:tcPr/>
                </a:tc>
                <a:tc>
                  <a:txBody>
                    <a:bodyPr/>
                    <a:lstStyle/>
                    <a:p>
                      <a:pPr algn="ctr"/>
                      <a:r>
                        <a:rPr lang="en-US" sz="1200" dirty="0"/>
                        <a:t>Standard Failover</a:t>
                      </a:r>
                    </a:p>
                  </a:txBody>
                  <a:tcPr/>
                </a:tc>
                <a:tc>
                  <a:txBody>
                    <a:bodyPr/>
                    <a:lstStyle/>
                    <a:p>
                      <a:pPr algn="ctr"/>
                      <a:r>
                        <a:rPr lang="en-US" sz="1200" dirty="0"/>
                        <a:t>Instant Failover</a:t>
                      </a:r>
                    </a:p>
                  </a:txBody>
                  <a:tcPr/>
                </a:tc>
                <a:extLst>
                  <a:ext uri="{0D108BD9-81ED-4DB2-BD59-A6C34878D82A}">
                    <a16:rowId xmlns:a16="http://schemas.microsoft.com/office/drawing/2014/main" val="379104430"/>
                  </a:ext>
                </a:extLst>
              </a:tr>
              <a:tr h="248445">
                <a:tc>
                  <a:txBody>
                    <a:bodyPr/>
                    <a:lstStyle/>
                    <a:p>
                      <a:pPr algn="ctr"/>
                      <a:r>
                        <a:rPr lang="en-US" sz="1200" dirty="0"/>
                        <a:t>FTVSE 11 &amp; TM 11</a:t>
                      </a:r>
                    </a:p>
                  </a:txBody>
                  <a:tcPr/>
                </a:tc>
                <a:tc>
                  <a:txBody>
                    <a:bodyPr/>
                    <a:lstStyle/>
                    <a:p>
                      <a:pPr algn="ctr"/>
                      <a:r>
                        <a:rPr lang="en-US" sz="1200" dirty="0"/>
                        <a:t>4</a:t>
                      </a:r>
                    </a:p>
                  </a:txBody>
                  <a:tcPr/>
                </a:tc>
                <a:tc>
                  <a:txBody>
                    <a:bodyPr/>
                    <a:lstStyle/>
                    <a:p>
                      <a:pPr algn="ctr"/>
                      <a:r>
                        <a:rPr lang="en-US" sz="1200" dirty="0"/>
                        <a:t>4</a:t>
                      </a:r>
                    </a:p>
                  </a:txBody>
                  <a:tcPr/>
                </a:tc>
                <a:extLst>
                  <a:ext uri="{0D108BD9-81ED-4DB2-BD59-A6C34878D82A}">
                    <a16:rowId xmlns:a16="http://schemas.microsoft.com/office/drawing/2014/main" val="1006903381"/>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10</a:t>
                      </a:r>
                    </a:p>
                  </a:txBody>
                  <a:tcPr/>
                </a:tc>
                <a:tc>
                  <a:txBody>
                    <a:bodyPr/>
                    <a:lstStyle/>
                    <a:p>
                      <a:pPr algn="ctr"/>
                      <a:r>
                        <a:rPr lang="en-US" sz="1200" dirty="0"/>
                        <a:t>4</a:t>
                      </a:r>
                    </a:p>
                  </a:txBody>
                  <a:tcPr/>
                </a:tc>
                <a:tc>
                  <a:txBody>
                    <a:bodyPr/>
                    <a:lstStyle/>
                    <a:p>
                      <a:pPr algn="ctr"/>
                      <a:r>
                        <a:rPr lang="en-US" sz="1200" dirty="0"/>
                        <a:t>8</a:t>
                      </a:r>
                    </a:p>
                  </a:txBody>
                  <a:tcPr/>
                </a:tc>
                <a:extLst>
                  <a:ext uri="{0D108BD9-81ED-4DB2-BD59-A6C34878D82A}">
                    <a16:rowId xmlns:a16="http://schemas.microsoft.com/office/drawing/2014/main" val="2181029668"/>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10 &amp; TM 11</a:t>
                      </a:r>
                    </a:p>
                  </a:txBody>
                  <a:tcPr/>
                </a:tc>
                <a:tc>
                  <a:txBody>
                    <a:bodyPr/>
                    <a:lstStyle/>
                    <a:p>
                      <a:pPr algn="ctr"/>
                      <a:r>
                        <a:rPr lang="en-US" sz="1200" dirty="0"/>
                        <a:t>4</a:t>
                      </a:r>
                    </a:p>
                  </a:txBody>
                  <a:tcPr/>
                </a:tc>
                <a:tc>
                  <a:txBody>
                    <a:bodyPr/>
                    <a:lstStyle/>
                    <a:p>
                      <a:pPr algn="ctr"/>
                      <a:r>
                        <a:rPr lang="en-US" sz="1200" dirty="0"/>
                        <a:t>8</a:t>
                      </a:r>
                    </a:p>
                  </a:txBody>
                  <a:tcPr/>
                </a:tc>
                <a:extLst>
                  <a:ext uri="{0D108BD9-81ED-4DB2-BD59-A6C34878D82A}">
                    <a16:rowId xmlns:a16="http://schemas.microsoft.com/office/drawing/2014/main" val="3864233737"/>
                  </a:ext>
                </a:extLst>
              </a:tr>
              <a:tr h="248445">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200" dirty="0"/>
                        <a:t>FTVSE 11 &amp; TM 10</a:t>
                      </a:r>
                    </a:p>
                  </a:txBody>
                  <a:tcPr/>
                </a:tc>
                <a:tc>
                  <a:txBody>
                    <a:bodyPr/>
                    <a:lstStyle/>
                    <a:p>
                      <a:pPr algn="ctr"/>
                      <a:r>
                        <a:rPr lang="en-US" sz="1200" dirty="0"/>
                        <a:t>4</a:t>
                      </a:r>
                    </a:p>
                  </a:txBody>
                  <a:tcPr/>
                </a:tc>
                <a:tc>
                  <a:txBody>
                    <a:bodyPr/>
                    <a:lstStyle/>
                    <a:p>
                      <a:pPr algn="ctr"/>
                      <a:r>
                        <a:rPr lang="en-US" sz="1200" dirty="0"/>
                        <a:t>8</a:t>
                      </a:r>
                    </a:p>
                  </a:txBody>
                  <a:tcPr/>
                </a:tc>
                <a:extLst>
                  <a:ext uri="{0D108BD9-81ED-4DB2-BD59-A6C34878D82A}">
                    <a16:rowId xmlns:a16="http://schemas.microsoft.com/office/drawing/2014/main" val="51649674"/>
                  </a:ext>
                </a:extLst>
              </a:tr>
            </a:tbl>
          </a:graphicData>
        </a:graphic>
      </p:graphicFrame>
      <p:sp>
        <p:nvSpPr>
          <p:cNvPr id="86" name="TextBox 85">
            <a:extLst>
              <a:ext uri="{FF2B5EF4-FFF2-40B4-BE49-F238E27FC236}">
                <a16:creationId xmlns:a16="http://schemas.microsoft.com/office/drawing/2014/main" id="{1FFBD029-EFEB-494C-AC9D-CECA2120A520}"/>
              </a:ext>
            </a:extLst>
          </p:cNvPr>
          <p:cNvSpPr txBox="1"/>
          <p:nvPr/>
        </p:nvSpPr>
        <p:spPr>
          <a:xfrm>
            <a:off x="8385123" y="3627198"/>
            <a:ext cx="3687706" cy="646331"/>
          </a:xfrm>
          <a:prstGeom prst="rect">
            <a:avLst/>
          </a:prstGeom>
        </p:spPr>
        <p:txBody>
          <a:bodyPr wrap="square" rtlCol="0" anchor="t">
            <a:spAutoFit/>
          </a:bodyPr>
          <a:lstStyle/>
          <a:p>
            <a:pPr marL="0" indent="0" algn="l" defTabSz="914400">
              <a:buNone/>
            </a:pPr>
            <a:r>
              <a:rPr lang="en-US" sz="1200" b="1" kern="0" dirty="0"/>
              <a:t>*This architecture represents a remote license server for the </a:t>
            </a:r>
            <a:r>
              <a:rPr lang="en-US" sz="1200" b="1" kern="0" dirty="0" err="1"/>
              <a:t>FTView</a:t>
            </a:r>
            <a:r>
              <a:rPr lang="en-US" sz="1200" b="1" kern="0" dirty="0"/>
              <a:t> SE clients and introduces an additional failure point into the architecture</a:t>
            </a:r>
          </a:p>
        </p:txBody>
      </p:sp>
      <p:sp>
        <p:nvSpPr>
          <p:cNvPr id="5" name="Rectangle: Rounded Corners 4">
            <a:extLst>
              <a:ext uri="{FF2B5EF4-FFF2-40B4-BE49-F238E27FC236}">
                <a16:creationId xmlns:a16="http://schemas.microsoft.com/office/drawing/2014/main" id="{8901DE22-CF21-4525-A74D-69F8A231D9E6}"/>
              </a:ext>
            </a:extLst>
          </p:cNvPr>
          <p:cNvSpPr/>
          <p:nvPr/>
        </p:nvSpPr>
        <p:spPr bwMode="auto">
          <a:xfrm>
            <a:off x="9346703" y="164327"/>
            <a:ext cx="2641160" cy="581146"/>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 name="TextBox 1">
            <a:extLst>
              <a:ext uri="{FF2B5EF4-FFF2-40B4-BE49-F238E27FC236}">
                <a16:creationId xmlns:a16="http://schemas.microsoft.com/office/drawing/2014/main" id="{A488D6A6-35CE-45F3-BB7D-3698D7E31994}"/>
              </a:ext>
            </a:extLst>
          </p:cNvPr>
          <p:cNvSpPr txBox="1"/>
          <p:nvPr/>
        </p:nvSpPr>
        <p:spPr>
          <a:xfrm>
            <a:off x="9486450" y="265638"/>
            <a:ext cx="2799356" cy="369332"/>
          </a:xfrm>
          <a:prstGeom prst="rect">
            <a:avLst/>
          </a:prstGeom>
        </p:spPr>
        <p:txBody>
          <a:bodyPr wrap="square" rtlCol="0" anchor="t">
            <a:spAutoFit/>
          </a:bodyPr>
          <a:lstStyle/>
          <a:p>
            <a:pPr marL="0" indent="0" algn="l" defTabSz="914400">
              <a:buNone/>
            </a:pPr>
            <a:r>
              <a:rPr lang="en-US" sz="1800" kern="0" dirty="0">
                <a:solidFill>
                  <a:schemeClr val="bg1"/>
                </a:solidFill>
              </a:rPr>
              <a:t>Valid for FTA &amp; TMA!</a:t>
            </a:r>
          </a:p>
        </p:txBody>
      </p:sp>
    </p:spTree>
    <p:extLst>
      <p:ext uri="{BB962C8B-B14F-4D97-AF65-F5344CB8AC3E}">
        <p14:creationId xmlns:p14="http://schemas.microsoft.com/office/powerpoint/2010/main" val="25137867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A13FA-E1EC-4B65-9C18-668ED8250D28}"/>
              </a:ext>
            </a:extLst>
          </p:cNvPr>
          <p:cNvSpPr>
            <a:spLocks noGrp="1"/>
          </p:cNvSpPr>
          <p:nvPr>
            <p:ph type="body" sz="quarter" idx="10"/>
          </p:nvPr>
        </p:nvSpPr>
        <p:spPr/>
        <p:txBody>
          <a:bodyPr/>
          <a:lstStyle/>
          <a:p>
            <a:r>
              <a:rPr lang="en-US" dirty="0"/>
              <a:t>Architecting a Managed Solution</a:t>
            </a:r>
          </a:p>
        </p:txBody>
      </p:sp>
    </p:spTree>
    <p:extLst>
      <p:ext uri="{BB962C8B-B14F-4D97-AF65-F5344CB8AC3E}">
        <p14:creationId xmlns:p14="http://schemas.microsoft.com/office/powerpoint/2010/main" val="7184264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41303-97E5-41B7-B9A8-71C29D7C49EC}"/>
              </a:ext>
            </a:extLst>
          </p:cNvPr>
          <p:cNvSpPr>
            <a:spLocks noGrp="1"/>
          </p:cNvSpPr>
          <p:nvPr>
            <p:ph type="body" sz="quarter" idx="10"/>
          </p:nvPr>
        </p:nvSpPr>
        <p:spPr/>
        <p:txBody>
          <a:bodyPr/>
          <a:lstStyle/>
          <a:p>
            <a:r>
              <a:rPr lang="en-US" dirty="0"/>
              <a:t>Architecting ThinManager and Overview</a:t>
            </a:r>
          </a:p>
          <a:p>
            <a:endParaRPr lang="en-US" dirty="0"/>
          </a:p>
        </p:txBody>
      </p:sp>
      <p:sp>
        <p:nvSpPr>
          <p:cNvPr id="3" name="Text Placeholder 2">
            <a:extLst>
              <a:ext uri="{FF2B5EF4-FFF2-40B4-BE49-F238E27FC236}">
                <a16:creationId xmlns:a16="http://schemas.microsoft.com/office/drawing/2014/main" id="{CE94E1E8-5E44-4161-A879-2BD5620EB369}"/>
              </a:ext>
            </a:extLst>
          </p:cNvPr>
          <p:cNvSpPr>
            <a:spLocks noGrp="1"/>
          </p:cNvSpPr>
          <p:nvPr>
            <p:ph type="body" sz="quarter" idx="11"/>
          </p:nvPr>
        </p:nvSpPr>
        <p:spPr/>
        <p:txBody>
          <a:bodyPr/>
          <a:lstStyle/>
          <a:p>
            <a:r>
              <a:rPr lang="en-US" dirty="0"/>
              <a:t>Licensing</a:t>
            </a:r>
          </a:p>
        </p:txBody>
      </p:sp>
      <p:sp>
        <p:nvSpPr>
          <p:cNvPr id="4" name="Text Placeholder 3">
            <a:extLst>
              <a:ext uri="{FF2B5EF4-FFF2-40B4-BE49-F238E27FC236}">
                <a16:creationId xmlns:a16="http://schemas.microsoft.com/office/drawing/2014/main" id="{B956912C-B451-40C5-9697-B3AA7360BD89}"/>
              </a:ext>
            </a:extLst>
          </p:cNvPr>
          <p:cNvSpPr>
            <a:spLocks noGrp="1"/>
          </p:cNvSpPr>
          <p:nvPr>
            <p:ph type="body" sz="quarter" idx="12"/>
          </p:nvPr>
        </p:nvSpPr>
        <p:spPr/>
        <p:txBody>
          <a:bodyPr/>
          <a:lstStyle/>
          <a:p>
            <a:r>
              <a:rPr lang="en-US" dirty="0"/>
              <a:t>Architecting a Managed Solution</a:t>
            </a:r>
          </a:p>
          <a:p>
            <a:endParaRPr lang="en-US" dirty="0"/>
          </a:p>
        </p:txBody>
      </p:sp>
      <p:sp>
        <p:nvSpPr>
          <p:cNvPr id="5" name="Text Placeholder 4">
            <a:extLst>
              <a:ext uri="{FF2B5EF4-FFF2-40B4-BE49-F238E27FC236}">
                <a16:creationId xmlns:a16="http://schemas.microsoft.com/office/drawing/2014/main" id="{BF4589C4-FE68-4BA5-9D6C-17A7D6E7019D}"/>
              </a:ext>
            </a:extLst>
          </p:cNvPr>
          <p:cNvSpPr>
            <a:spLocks noGrp="1"/>
          </p:cNvSpPr>
          <p:nvPr>
            <p:ph type="body" sz="quarter" idx="13"/>
          </p:nvPr>
        </p:nvSpPr>
        <p:spPr/>
        <p:txBody>
          <a:bodyPr/>
          <a:lstStyle/>
          <a:p>
            <a:r>
              <a:rPr lang="en-US" dirty="0"/>
              <a:t>Security and Networking</a:t>
            </a:r>
          </a:p>
          <a:p>
            <a:endParaRPr lang="en-US" dirty="0"/>
          </a:p>
        </p:txBody>
      </p:sp>
      <p:sp>
        <p:nvSpPr>
          <p:cNvPr id="6" name="Text Placeholder 5">
            <a:extLst>
              <a:ext uri="{FF2B5EF4-FFF2-40B4-BE49-F238E27FC236}">
                <a16:creationId xmlns:a16="http://schemas.microsoft.com/office/drawing/2014/main" id="{307D0F74-0B43-4EA4-A04E-E7BAA28D955C}"/>
              </a:ext>
            </a:extLst>
          </p:cNvPr>
          <p:cNvSpPr>
            <a:spLocks noGrp="1"/>
          </p:cNvSpPr>
          <p:nvPr>
            <p:ph type="body" sz="quarter" idx="18"/>
          </p:nvPr>
        </p:nvSpPr>
        <p:spPr/>
        <p:txBody>
          <a:bodyPr/>
          <a:lstStyle/>
          <a:p>
            <a:r>
              <a:rPr lang="en-US" dirty="0"/>
              <a:t>Tips and Tricks</a:t>
            </a:r>
          </a:p>
          <a:p>
            <a:endParaRPr lang="en-US" dirty="0"/>
          </a:p>
        </p:txBody>
      </p:sp>
      <p:sp>
        <p:nvSpPr>
          <p:cNvPr id="10" name="Text Placeholder 9">
            <a:extLst>
              <a:ext uri="{FF2B5EF4-FFF2-40B4-BE49-F238E27FC236}">
                <a16:creationId xmlns:a16="http://schemas.microsoft.com/office/drawing/2014/main" id="{EEBDC4B3-7F71-4573-BC42-C616F7392FA3}"/>
              </a:ext>
            </a:extLst>
          </p:cNvPr>
          <p:cNvSpPr>
            <a:spLocks noGrp="1"/>
          </p:cNvSpPr>
          <p:nvPr>
            <p:ph type="body" sz="quarter" idx="26"/>
          </p:nvPr>
        </p:nvSpPr>
        <p:spPr/>
        <p:txBody>
          <a:bodyPr/>
          <a:lstStyle/>
          <a:p>
            <a:r>
              <a:rPr lang="en-US" dirty="0"/>
              <a:t>1</a:t>
            </a:r>
          </a:p>
        </p:txBody>
      </p:sp>
      <p:sp>
        <p:nvSpPr>
          <p:cNvPr id="11" name="Text Placeholder 10">
            <a:extLst>
              <a:ext uri="{FF2B5EF4-FFF2-40B4-BE49-F238E27FC236}">
                <a16:creationId xmlns:a16="http://schemas.microsoft.com/office/drawing/2014/main" id="{CE76EBD5-F52E-4385-B701-11C6CE5ED7E7}"/>
              </a:ext>
            </a:extLst>
          </p:cNvPr>
          <p:cNvSpPr>
            <a:spLocks noGrp="1"/>
          </p:cNvSpPr>
          <p:nvPr>
            <p:ph type="body" sz="quarter" idx="27"/>
          </p:nvPr>
        </p:nvSpPr>
        <p:spPr/>
        <p:txBody>
          <a:bodyPr/>
          <a:lstStyle/>
          <a:p>
            <a:r>
              <a:rPr lang="en-US" dirty="0"/>
              <a:t>2</a:t>
            </a:r>
          </a:p>
        </p:txBody>
      </p:sp>
      <p:sp>
        <p:nvSpPr>
          <p:cNvPr id="12" name="Text Placeholder 11">
            <a:extLst>
              <a:ext uri="{FF2B5EF4-FFF2-40B4-BE49-F238E27FC236}">
                <a16:creationId xmlns:a16="http://schemas.microsoft.com/office/drawing/2014/main" id="{351F5B38-AF5C-4E53-B8C2-0AD949CA822F}"/>
              </a:ext>
            </a:extLst>
          </p:cNvPr>
          <p:cNvSpPr>
            <a:spLocks noGrp="1"/>
          </p:cNvSpPr>
          <p:nvPr>
            <p:ph type="body" sz="quarter" idx="28"/>
          </p:nvPr>
        </p:nvSpPr>
        <p:spPr/>
        <p:txBody>
          <a:bodyPr/>
          <a:lstStyle/>
          <a:p>
            <a:r>
              <a:rPr lang="en-US" dirty="0"/>
              <a:t>3</a:t>
            </a:r>
          </a:p>
        </p:txBody>
      </p:sp>
      <p:sp>
        <p:nvSpPr>
          <p:cNvPr id="13" name="Text Placeholder 12">
            <a:extLst>
              <a:ext uri="{FF2B5EF4-FFF2-40B4-BE49-F238E27FC236}">
                <a16:creationId xmlns:a16="http://schemas.microsoft.com/office/drawing/2014/main" id="{3255E541-143B-4F40-992C-D3C567F7B972}"/>
              </a:ext>
            </a:extLst>
          </p:cNvPr>
          <p:cNvSpPr>
            <a:spLocks noGrp="1"/>
          </p:cNvSpPr>
          <p:nvPr>
            <p:ph type="body" sz="quarter" idx="29"/>
          </p:nvPr>
        </p:nvSpPr>
        <p:spPr/>
        <p:txBody>
          <a:bodyPr/>
          <a:lstStyle/>
          <a:p>
            <a:r>
              <a:rPr lang="en-US" dirty="0"/>
              <a:t>4</a:t>
            </a:r>
          </a:p>
        </p:txBody>
      </p:sp>
      <p:sp>
        <p:nvSpPr>
          <p:cNvPr id="17" name="Text Placeholder 16">
            <a:extLst>
              <a:ext uri="{FF2B5EF4-FFF2-40B4-BE49-F238E27FC236}">
                <a16:creationId xmlns:a16="http://schemas.microsoft.com/office/drawing/2014/main" id="{8C53F10E-B966-466E-A246-85BD3E30C8B8}"/>
              </a:ext>
            </a:extLst>
          </p:cNvPr>
          <p:cNvSpPr>
            <a:spLocks noGrp="1"/>
          </p:cNvSpPr>
          <p:nvPr>
            <p:ph type="body" sz="quarter" idx="33"/>
          </p:nvPr>
        </p:nvSpPr>
        <p:spPr/>
        <p:txBody>
          <a:bodyPr/>
          <a:lstStyle/>
          <a:p>
            <a:r>
              <a:rPr lang="en-US" dirty="0"/>
              <a:t>5</a:t>
            </a:r>
          </a:p>
        </p:txBody>
      </p:sp>
    </p:spTree>
    <p:extLst>
      <p:ext uri="{BB962C8B-B14F-4D97-AF65-F5344CB8AC3E}">
        <p14:creationId xmlns:p14="http://schemas.microsoft.com/office/powerpoint/2010/main" val="403472032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F28AA9-BE18-E346-8C3A-FEDE9CEBFD47}"/>
              </a:ext>
            </a:extLst>
          </p:cNvPr>
          <p:cNvSpPr>
            <a:spLocks noGrp="1"/>
          </p:cNvSpPr>
          <p:nvPr>
            <p:ph type="body" sz="quarter" idx="11"/>
          </p:nvPr>
        </p:nvSpPr>
        <p:spPr>
          <a:xfrm>
            <a:off x="381744" y="3211297"/>
            <a:ext cx="7092950" cy="3448295"/>
          </a:xfrm>
        </p:spPr>
        <p:txBody>
          <a:bodyPr/>
          <a:lstStyle/>
          <a:p>
            <a:pPr defTabSz="914400"/>
            <a:r>
              <a:rPr lang="en-US" sz="2000" b="0" dirty="0"/>
              <a:t>ThinManager Redundancy</a:t>
            </a:r>
          </a:p>
          <a:p>
            <a:pPr lvl="1" defTabSz="914400"/>
            <a:r>
              <a:rPr lang="en-US" dirty="0"/>
              <a:t>ThinManager Service Process</a:t>
            </a:r>
          </a:p>
          <a:p>
            <a:pPr lvl="1" defTabSz="914400"/>
            <a:r>
              <a:rPr lang="en-US" dirty="0"/>
              <a:t>Synchronization of ThinManager Configuration Database</a:t>
            </a:r>
          </a:p>
          <a:p>
            <a:pPr lvl="1" defTabSz="914400"/>
            <a:r>
              <a:rPr lang="en-US" dirty="0"/>
              <a:t>Capability to boot ThinManager Ready and ThinManager Compatible terminals</a:t>
            </a:r>
          </a:p>
          <a:p>
            <a:pPr lvl="1" defTabSz="914400"/>
            <a:r>
              <a:rPr lang="en-US" dirty="0"/>
              <a:t>Provision of terminal/user/location based content to thin clients</a:t>
            </a:r>
          </a:p>
          <a:p>
            <a:pPr lvl="1" defTabSz="914400"/>
            <a:endParaRPr lang="en-US" dirty="0"/>
          </a:p>
          <a:p>
            <a:pPr defTabSz="914400"/>
            <a:r>
              <a:rPr lang="en-US" sz="2000" b="0" dirty="0"/>
              <a:t>Remote Desktop Services Failover</a:t>
            </a:r>
          </a:p>
          <a:p>
            <a:pPr lvl="1" defTabSz="914400"/>
            <a:r>
              <a:rPr lang="en-US" dirty="0"/>
              <a:t>Remote Desktop Services Host Role</a:t>
            </a:r>
          </a:p>
          <a:p>
            <a:pPr lvl="1" defTabSz="914400"/>
            <a:r>
              <a:rPr lang="en-US" dirty="0"/>
              <a:t>Identical Windows Based Applications Installed</a:t>
            </a:r>
          </a:p>
          <a:p>
            <a:pPr lvl="1"/>
            <a:r>
              <a:rPr lang="en-US" dirty="0"/>
              <a:t>Standard Failover – session launches on demand on secondary</a:t>
            </a:r>
          </a:p>
          <a:p>
            <a:pPr lvl="1" defTabSz="914400"/>
            <a:r>
              <a:rPr lang="en-US" dirty="0"/>
              <a:t>Instant Failover – sessions established on both servers</a:t>
            </a:r>
          </a:p>
          <a:p>
            <a:pPr lvl="1" defTabSz="914400"/>
            <a:r>
              <a:rPr lang="en-US" dirty="0"/>
              <a:t>Enforce Primary – Primary Designated to run when online</a:t>
            </a:r>
          </a:p>
          <a:p>
            <a:pPr defTabSz="914400"/>
            <a:endParaRPr lang="en-US" dirty="0"/>
          </a:p>
          <a:p>
            <a:pPr defTabSz="914400"/>
            <a:endParaRPr lang="en-US" dirty="0"/>
          </a:p>
        </p:txBody>
      </p:sp>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pPr defTabSz="914400"/>
            <a:r>
              <a:rPr lang="en-US" dirty="0"/>
              <a:t>ThinManager and High Availability</a:t>
            </a:r>
          </a:p>
        </p:txBody>
      </p:sp>
      <p:sp>
        <p:nvSpPr>
          <p:cNvPr id="6" name="Text Placeholder 5">
            <a:extLst>
              <a:ext uri="{FF2B5EF4-FFF2-40B4-BE49-F238E27FC236}">
                <a16:creationId xmlns:a16="http://schemas.microsoft.com/office/drawing/2014/main" id="{066A9CF0-3D3A-0C48-A5C1-0E4554EA53FC}"/>
              </a:ext>
            </a:extLst>
          </p:cNvPr>
          <p:cNvSpPr>
            <a:spLocks noGrp="1"/>
          </p:cNvSpPr>
          <p:nvPr>
            <p:ph type="body" sz="quarter" idx="10"/>
          </p:nvPr>
        </p:nvSpPr>
        <p:spPr/>
        <p:txBody>
          <a:bodyPr/>
          <a:lstStyle/>
          <a:p>
            <a:r>
              <a:rPr lang="en-US" dirty="0" err="1"/>
              <a:t>ThinServer</a:t>
            </a:r>
            <a:r>
              <a:rPr lang="en-US" dirty="0"/>
              <a:t> and Remote Desktop Services</a:t>
            </a:r>
          </a:p>
        </p:txBody>
      </p:sp>
      <p:pic>
        <p:nvPicPr>
          <p:cNvPr id="12" name="Picture 11">
            <a:extLst>
              <a:ext uri="{FF2B5EF4-FFF2-40B4-BE49-F238E27FC236}">
                <a16:creationId xmlns:a16="http://schemas.microsoft.com/office/drawing/2014/main" id="{0789E5D3-83C6-4D12-AC12-FB3C02385CAF}"/>
              </a:ext>
            </a:extLst>
          </p:cNvPr>
          <p:cNvPicPr>
            <a:picLocks noChangeAspect="1"/>
          </p:cNvPicPr>
          <p:nvPr/>
        </p:nvPicPr>
        <p:blipFill>
          <a:blip r:embed="rId2"/>
          <a:stretch>
            <a:fillRect/>
          </a:stretch>
        </p:blipFill>
        <p:spPr>
          <a:xfrm>
            <a:off x="7962292" y="1188985"/>
            <a:ext cx="4022091" cy="5092965"/>
          </a:xfrm>
          <a:prstGeom prst="rect">
            <a:avLst/>
          </a:prstGeom>
        </p:spPr>
      </p:pic>
    </p:spTree>
    <p:extLst>
      <p:ext uri="{BB962C8B-B14F-4D97-AF65-F5344CB8AC3E}">
        <p14:creationId xmlns:p14="http://schemas.microsoft.com/office/powerpoint/2010/main" val="141260684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0FDEA3-6BDE-41AF-861C-B4B3EB4B40D5}"/>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a:t>Sample Redundant Architecture (High Availability)</a:t>
            </a:r>
            <a:endParaRPr lang="en-US" kern="0" dirty="0"/>
          </a:p>
        </p:txBody>
      </p:sp>
      <p:pic>
        <p:nvPicPr>
          <p:cNvPr id="6" name="Picture 5">
            <a:extLst>
              <a:ext uri="{FF2B5EF4-FFF2-40B4-BE49-F238E27FC236}">
                <a16:creationId xmlns:a16="http://schemas.microsoft.com/office/drawing/2014/main" id="{8CBA1573-B531-495A-BCBC-D9C13B5A2429}"/>
              </a:ext>
            </a:extLst>
          </p:cNvPr>
          <p:cNvPicPr>
            <a:picLocks noChangeAspect="1"/>
          </p:cNvPicPr>
          <p:nvPr/>
        </p:nvPicPr>
        <p:blipFill>
          <a:blip r:embed="rId2"/>
          <a:stretch>
            <a:fillRect/>
          </a:stretch>
        </p:blipFill>
        <p:spPr>
          <a:xfrm>
            <a:off x="0" y="1128692"/>
            <a:ext cx="12192000" cy="4600615"/>
          </a:xfrm>
          <a:prstGeom prst="rect">
            <a:avLst/>
          </a:prstGeom>
        </p:spPr>
      </p:pic>
    </p:spTree>
    <p:extLst>
      <p:ext uri="{BB962C8B-B14F-4D97-AF65-F5344CB8AC3E}">
        <p14:creationId xmlns:p14="http://schemas.microsoft.com/office/powerpoint/2010/main" val="3556245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9675A4-3564-45A4-93CD-E0E47A8E6FEE}"/>
              </a:ext>
            </a:extLst>
          </p:cNvPr>
          <p:cNvPicPr>
            <a:picLocks noChangeAspect="1"/>
          </p:cNvPicPr>
          <p:nvPr/>
        </p:nvPicPr>
        <p:blipFill>
          <a:blip r:embed="rId2"/>
          <a:stretch>
            <a:fillRect/>
          </a:stretch>
        </p:blipFill>
        <p:spPr>
          <a:xfrm>
            <a:off x="0" y="2729299"/>
            <a:ext cx="12192000" cy="3198854"/>
          </a:xfrm>
          <a:prstGeom prst="rect">
            <a:avLst/>
          </a:prstGeom>
        </p:spPr>
      </p:pic>
      <p:sp>
        <p:nvSpPr>
          <p:cNvPr id="4" name="Title 2">
            <a:extLst>
              <a:ext uri="{FF2B5EF4-FFF2-40B4-BE49-F238E27FC236}">
                <a16:creationId xmlns:a16="http://schemas.microsoft.com/office/drawing/2014/main" id="{F00FDEA3-6BDE-41AF-861C-B4B3EB4B40D5}"/>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Architecture Scale Example</a:t>
            </a:r>
          </a:p>
        </p:txBody>
      </p:sp>
      <p:sp>
        <p:nvSpPr>
          <p:cNvPr id="5" name="Text Placeholder 1">
            <a:extLst>
              <a:ext uri="{FF2B5EF4-FFF2-40B4-BE49-F238E27FC236}">
                <a16:creationId xmlns:a16="http://schemas.microsoft.com/office/drawing/2014/main" id="{D4B3CAAB-22ED-4D9A-8DCD-013024A46917}"/>
              </a:ext>
            </a:extLst>
          </p:cNvPr>
          <p:cNvSpPr txBox="1">
            <a:spLocks/>
          </p:cNvSpPr>
          <p:nvPr/>
        </p:nvSpPr>
        <p:spPr>
          <a:xfrm>
            <a:off x="381744" y="731185"/>
            <a:ext cx="11428512" cy="299000"/>
          </a:xfrm>
          <a:prstGeom prst="rect">
            <a:avLst/>
          </a:prstGeom>
        </p:spPr>
        <p:txBody>
          <a:bodyPr anchor="t"/>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defTabSz="914400"/>
            <a:r>
              <a:rPr lang="en-US" sz="1800" kern="0" dirty="0"/>
              <a:t>Architecture Example for 20 thin clients and Redundant system with Failover.</a:t>
            </a:r>
          </a:p>
        </p:txBody>
      </p:sp>
      <p:sp>
        <p:nvSpPr>
          <p:cNvPr id="7" name="Speech Bubble: Oval 6">
            <a:extLst>
              <a:ext uri="{FF2B5EF4-FFF2-40B4-BE49-F238E27FC236}">
                <a16:creationId xmlns:a16="http://schemas.microsoft.com/office/drawing/2014/main" id="{4C6276EE-E175-4415-B24D-9D08053BDD39}"/>
              </a:ext>
            </a:extLst>
          </p:cNvPr>
          <p:cNvSpPr/>
          <p:nvPr/>
        </p:nvSpPr>
        <p:spPr bwMode="auto">
          <a:xfrm>
            <a:off x="6219825" y="3014945"/>
            <a:ext cx="1381125" cy="828110"/>
          </a:xfrm>
          <a:prstGeom prst="wedgeEllipseCallout">
            <a:avLst>
              <a:gd name="adj1" fmla="val -51521"/>
              <a:gd name="adj2" fmla="val 32480"/>
            </a:avLst>
          </a:prstGeom>
          <a:noFill/>
          <a:ln w="28575">
            <a:solidFill>
              <a:srgbClr val="CE153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tx1"/>
                </a:solidFill>
                <a:latin typeface="Arial" charset="0"/>
                <a:ea typeface="+mn-ea"/>
                <a:cs typeface="+mn-cs"/>
              </a:rPr>
              <a:t>Redundant pair per system</a:t>
            </a:r>
          </a:p>
        </p:txBody>
      </p:sp>
      <p:sp>
        <p:nvSpPr>
          <p:cNvPr id="8" name="Speech Bubble: Oval 7">
            <a:extLst>
              <a:ext uri="{FF2B5EF4-FFF2-40B4-BE49-F238E27FC236}">
                <a16:creationId xmlns:a16="http://schemas.microsoft.com/office/drawing/2014/main" id="{29109984-ACA2-40BA-B77B-B61BEAAF3012}"/>
              </a:ext>
            </a:extLst>
          </p:cNvPr>
          <p:cNvSpPr/>
          <p:nvPr/>
        </p:nvSpPr>
        <p:spPr bwMode="auto">
          <a:xfrm>
            <a:off x="7600950" y="1370541"/>
            <a:ext cx="2619374" cy="1399402"/>
          </a:xfrm>
          <a:prstGeom prst="wedgeEllipseCallout">
            <a:avLst>
              <a:gd name="adj1" fmla="val -1257"/>
              <a:gd name="adj2" fmla="val 69915"/>
            </a:avLst>
          </a:prstGeom>
          <a:noFill/>
          <a:ln w="28575">
            <a:solidFill>
              <a:srgbClr val="CE153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tx1"/>
                </a:solidFill>
                <a:latin typeface="Arial" charset="0"/>
              </a:rPr>
              <a:t>RDS1: Clients 1-10</a:t>
            </a:r>
          </a:p>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tx1"/>
                </a:solidFill>
                <a:latin typeface="Arial" charset="0"/>
                <a:ea typeface="+mn-ea"/>
                <a:cs typeface="+mn-cs"/>
              </a:rPr>
              <a:t>RDS2: Clients </a:t>
            </a:r>
            <a:r>
              <a:rPr lang="en-US" sz="1200" dirty="0">
                <a:solidFill>
                  <a:schemeClr val="tx1"/>
                </a:solidFill>
                <a:latin typeface="Arial" charset="0"/>
              </a:rPr>
              <a:t>11-20</a:t>
            </a:r>
          </a:p>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tx1"/>
                </a:solidFill>
                <a:latin typeface="Arial" charset="0"/>
                <a:ea typeface="+mn-ea"/>
                <a:cs typeface="+mn-cs"/>
              </a:rPr>
              <a:t>RDSF</a:t>
            </a:r>
            <a:r>
              <a:rPr lang="en-US" sz="1200" dirty="0">
                <a:solidFill>
                  <a:schemeClr val="tx1"/>
                </a:solidFill>
                <a:latin typeface="Arial" charset="0"/>
              </a:rPr>
              <a:t>: Failover for 1-20</a:t>
            </a:r>
            <a:endParaRPr lang="en-US" sz="1200" kern="1200" dirty="0">
              <a:solidFill>
                <a:schemeClr val="tx1"/>
              </a:solidFill>
              <a:latin typeface="Arial" charset="0"/>
              <a:ea typeface="+mn-ea"/>
              <a:cs typeface="+mn-cs"/>
            </a:endParaRPr>
          </a:p>
        </p:txBody>
      </p:sp>
      <p:sp>
        <p:nvSpPr>
          <p:cNvPr id="10" name="Speech Bubble: Oval 9">
            <a:extLst>
              <a:ext uri="{FF2B5EF4-FFF2-40B4-BE49-F238E27FC236}">
                <a16:creationId xmlns:a16="http://schemas.microsoft.com/office/drawing/2014/main" id="{B53CCCCF-9017-47C6-87E6-72AB1FA5A198}"/>
              </a:ext>
            </a:extLst>
          </p:cNvPr>
          <p:cNvSpPr/>
          <p:nvPr/>
        </p:nvSpPr>
        <p:spPr bwMode="auto">
          <a:xfrm>
            <a:off x="4319587" y="1479961"/>
            <a:ext cx="2619374" cy="1059046"/>
          </a:xfrm>
          <a:prstGeom prst="wedgeEllipseCallout">
            <a:avLst>
              <a:gd name="adj1" fmla="val -1257"/>
              <a:gd name="adj2" fmla="val 69915"/>
            </a:avLst>
          </a:prstGeom>
          <a:noFill/>
          <a:ln w="28575">
            <a:solidFill>
              <a:srgbClr val="CE153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tx1"/>
                </a:solidFill>
                <a:latin typeface="Arial" charset="0"/>
              </a:rPr>
              <a:t>RDS, Client Applications, and ThinManager could be co-located</a:t>
            </a:r>
            <a:endParaRPr lang="en-US" sz="1200" kern="1200" dirty="0">
              <a:solidFill>
                <a:schemeClr val="tx1"/>
              </a:solidFill>
              <a:latin typeface="Arial" charset="0"/>
              <a:ea typeface="+mn-ea"/>
              <a:cs typeface="+mn-cs"/>
            </a:endParaRPr>
          </a:p>
        </p:txBody>
      </p:sp>
      <p:sp>
        <p:nvSpPr>
          <p:cNvPr id="11" name="Text Placeholder 3">
            <a:extLst>
              <a:ext uri="{FF2B5EF4-FFF2-40B4-BE49-F238E27FC236}">
                <a16:creationId xmlns:a16="http://schemas.microsoft.com/office/drawing/2014/main" id="{590C858E-A9F4-46D4-B472-1E6E88068745}"/>
              </a:ext>
            </a:extLst>
          </p:cNvPr>
          <p:cNvSpPr txBox="1">
            <a:spLocks/>
          </p:cNvSpPr>
          <p:nvPr/>
        </p:nvSpPr>
        <p:spPr>
          <a:xfrm>
            <a:off x="381744" y="1235281"/>
            <a:ext cx="6965399" cy="3395717"/>
          </a:xfrm>
          <a:prstGeom prst="rect">
            <a:avLst/>
          </a:prstGeom>
        </p:spPr>
        <p:txBody>
          <a:bodyPr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buClrTx/>
              <a:buFont typeface="Arial" panose="020B0604020202020204" pitchFamily="34" charset="0"/>
              <a:buChar char="•"/>
            </a:pPr>
            <a:r>
              <a:rPr lang="en-US" sz="1600" kern="0" dirty="0"/>
              <a:t>20 clients with FT </a:t>
            </a:r>
            <a:r>
              <a:rPr lang="en-US" sz="1600" kern="0" dirty="0" err="1"/>
              <a:t>ViewSE</a:t>
            </a:r>
            <a:r>
              <a:rPr lang="en-US" sz="1600" kern="0" dirty="0"/>
              <a:t> Client</a:t>
            </a:r>
          </a:p>
          <a:p>
            <a:pPr defTabSz="914400">
              <a:buClrTx/>
              <a:buFont typeface="Arial" panose="020B0604020202020204" pitchFamily="34" charset="0"/>
              <a:buChar char="•"/>
            </a:pPr>
            <a:r>
              <a:rPr lang="en-US" sz="1600" b="1" kern="0" dirty="0">
                <a:cs typeface="Arial" panose="020B0604020202020204"/>
              </a:rPr>
              <a:t>Assumes 10 clients per server!</a:t>
            </a:r>
          </a:p>
          <a:p>
            <a:pPr defTabSz="914400">
              <a:buClrTx/>
              <a:buFont typeface="Arial" panose="020B0604020202020204" pitchFamily="34" charset="0"/>
              <a:buChar char="•"/>
            </a:pPr>
            <a:r>
              <a:rPr lang="en-US" sz="1600" kern="0" dirty="0">
                <a:cs typeface="Arial" panose="020B0604020202020204"/>
              </a:rPr>
              <a:t>Failover and Redundancy</a:t>
            </a:r>
          </a:p>
          <a:p>
            <a:pPr marL="0" indent="0" defTabSz="914400">
              <a:buNone/>
            </a:pPr>
            <a:endParaRPr lang="en-US" sz="1600" kern="0" dirty="0">
              <a:cs typeface="Arial" panose="020B0604020202020204"/>
            </a:endParaRPr>
          </a:p>
          <a:p>
            <a:pPr marL="0" indent="0" defTabSz="914400">
              <a:buNone/>
            </a:pPr>
            <a:endParaRPr lang="en-US" kern="0" dirty="0">
              <a:cs typeface="Arial" panose="020B0604020202020204"/>
            </a:endParaRPr>
          </a:p>
        </p:txBody>
      </p:sp>
    </p:spTree>
    <p:extLst>
      <p:ext uri="{BB962C8B-B14F-4D97-AF65-F5344CB8AC3E}">
        <p14:creationId xmlns:p14="http://schemas.microsoft.com/office/powerpoint/2010/main" val="304983259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0FDEA3-6BDE-41AF-861C-B4B3EB4B40D5}"/>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Remote Desktop Server Host Sizing</a:t>
            </a:r>
          </a:p>
        </p:txBody>
      </p:sp>
      <p:sp>
        <p:nvSpPr>
          <p:cNvPr id="5" name="Text Placeholder 1">
            <a:extLst>
              <a:ext uri="{FF2B5EF4-FFF2-40B4-BE49-F238E27FC236}">
                <a16:creationId xmlns:a16="http://schemas.microsoft.com/office/drawing/2014/main" id="{D4B3CAAB-22ED-4D9A-8DCD-013024A46917}"/>
              </a:ext>
            </a:extLst>
          </p:cNvPr>
          <p:cNvSpPr txBox="1">
            <a:spLocks/>
          </p:cNvSpPr>
          <p:nvPr/>
        </p:nvSpPr>
        <p:spPr>
          <a:xfrm>
            <a:off x="381744" y="731185"/>
            <a:ext cx="11428512" cy="299000"/>
          </a:xfrm>
          <a:prstGeom prst="rect">
            <a:avLst/>
          </a:prstGeom>
        </p:spPr>
        <p:txBody>
          <a:bodyPr anchor="t"/>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sz="1800" dirty="0"/>
              <a:t>Size conservatively!</a:t>
            </a:r>
          </a:p>
        </p:txBody>
      </p:sp>
      <p:pic>
        <p:nvPicPr>
          <p:cNvPr id="6" name="Picture 5">
            <a:extLst>
              <a:ext uri="{FF2B5EF4-FFF2-40B4-BE49-F238E27FC236}">
                <a16:creationId xmlns:a16="http://schemas.microsoft.com/office/drawing/2014/main" id="{0D7319D2-2766-4FFC-91E1-270A450B0BC1}"/>
              </a:ext>
            </a:extLst>
          </p:cNvPr>
          <p:cNvPicPr>
            <a:picLocks noChangeAspect="1"/>
          </p:cNvPicPr>
          <p:nvPr/>
        </p:nvPicPr>
        <p:blipFill>
          <a:blip r:embed="rId2"/>
          <a:stretch>
            <a:fillRect/>
          </a:stretch>
        </p:blipFill>
        <p:spPr>
          <a:xfrm>
            <a:off x="692457" y="2248615"/>
            <a:ext cx="4705261" cy="2970758"/>
          </a:xfrm>
          <a:prstGeom prst="rect">
            <a:avLst/>
          </a:prstGeom>
        </p:spPr>
      </p:pic>
      <p:pic>
        <p:nvPicPr>
          <p:cNvPr id="3" name="Picture 2">
            <a:extLst>
              <a:ext uri="{FF2B5EF4-FFF2-40B4-BE49-F238E27FC236}">
                <a16:creationId xmlns:a16="http://schemas.microsoft.com/office/drawing/2014/main" id="{1551CA81-DD3C-48F9-845D-113EA66AD4A1}"/>
              </a:ext>
            </a:extLst>
          </p:cNvPr>
          <p:cNvPicPr>
            <a:picLocks noChangeAspect="1"/>
          </p:cNvPicPr>
          <p:nvPr/>
        </p:nvPicPr>
        <p:blipFill>
          <a:blip r:embed="rId3"/>
          <a:stretch>
            <a:fillRect/>
          </a:stretch>
        </p:blipFill>
        <p:spPr>
          <a:xfrm>
            <a:off x="5682001" y="2185462"/>
            <a:ext cx="6128255" cy="2892566"/>
          </a:xfrm>
          <a:prstGeom prst="rect">
            <a:avLst/>
          </a:prstGeom>
        </p:spPr>
      </p:pic>
    </p:spTree>
    <p:extLst>
      <p:ext uri="{BB962C8B-B14F-4D97-AF65-F5344CB8AC3E}">
        <p14:creationId xmlns:p14="http://schemas.microsoft.com/office/powerpoint/2010/main" val="18525683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0FDEA3-6BDE-41AF-861C-B4B3EB4B40D5}"/>
              </a:ext>
            </a:extLst>
          </p:cNvPr>
          <p:cNvSpPr txBox="1">
            <a:spLocks/>
          </p:cNvSpPr>
          <p:nvPr/>
        </p:nvSpPr>
        <p:spPr>
          <a:xfrm>
            <a:off x="490232" y="-70754"/>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Sample Architecture Across IDMZ</a:t>
            </a:r>
          </a:p>
        </p:txBody>
      </p:sp>
      <p:pic>
        <p:nvPicPr>
          <p:cNvPr id="11" name="Picture 10">
            <a:extLst>
              <a:ext uri="{FF2B5EF4-FFF2-40B4-BE49-F238E27FC236}">
                <a16:creationId xmlns:a16="http://schemas.microsoft.com/office/drawing/2014/main" id="{8142B79B-0B45-44CA-922C-1BE2690501C8}"/>
              </a:ext>
            </a:extLst>
          </p:cNvPr>
          <p:cNvPicPr>
            <a:picLocks noChangeAspect="1"/>
          </p:cNvPicPr>
          <p:nvPr/>
        </p:nvPicPr>
        <p:blipFill>
          <a:blip r:embed="rId3"/>
          <a:stretch>
            <a:fillRect/>
          </a:stretch>
        </p:blipFill>
        <p:spPr>
          <a:xfrm>
            <a:off x="1523216" y="848412"/>
            <a:ext cx="9020863" cy="5323788"/>
          </a:xfrm>
          <a:prstGeom prst="rect">
            <a:avLst/>
          </a:prstGeom>
        </p:spPr>
      </p:pic>
    </p:spTree>
    <p:extLst>
      <p:ext uri="{BB962C8B-B14F-4D97-AF65-F5344CB8AC3E}">
        <p14:creationId xmlns:p14="http://schemas.microsoft.com/office/powerpoint/2010/main" val="258124703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B55B80E-9096-4EF1-BA79-0A1828E86E06}"/>
              </a:ext>
            </a:extLst>
          </p:cNvPr>
          <p:cNvSpPr txBox="1">
            <a:spLocks/>
          </p:cNvSpPr>
          <p:nvPr/>
        </p:nvSpPr>
        <p:spPr>
          <a:xfrm>
            <a:off x="299098" y="-12333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Sample Architecture Across IDMZ</a:t>
            </a:r>
          </a:p>
        </p:txBody>
      </p:sp>
      <p:sp>
        <p:nvSpPr>
          <p:cNvPr id="6" name="Text Placeholder 4">
            <a:extLst>
              <a:ext uri="{FF2B5EF4-FFF2-40B4-BE49-F238E27FC236}">
                <a16:creationId xmlns:a16="http://schemas.microsoft.com/office/drawing/2014/main" id="{998C7AAA-B1E1-4817-927F-9B2E8BCE1B07}"/>
              </a:ext>
            </a:extLst>
          </p:cNvPr>
          <p:cNvSpPr txBox="1">
            <a:spLocks/>
          </p:cNvSpPr>
          <p:nvPr/>
        </p:nvSpPr>
        <p:spPr>
          <a:xfrm>
            <a:off x="381743" y="1124561"/>
            <a:ext cx="8356903" cy="1503201"/>
          </a:xfrm>
          <a:prstGeom prst="rect">
            <a:avLst/>
          </a:prstGeom>
        </p:spPr>
        <p:txBody>
          <a:bodyPr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en-US" kern="0" dirty="0"/>
              <a:t>Benefits of this architecture</a:t>
            </a:r>
          </a:p>
          <a:p>
            <a:pPr lvl="1" defTabSz="914400"/>
            <a:r>
              <a:rPr lang="en-US" kern="0" dirty="0"/>
              <a:t>Complete isolation of Enterprise and Industrial spaces for enhanced security</a:t>
            </a:r>
          </a:p>
          <a:p>
            <a:pPr lvl="1" defTabSz="914400"/>
            <a:r>
              <a:rPr lang="en-US" kern="0" dirty="0"/>
              <a:t>No software installed and no data stored in the IDMZ</a:t>
            </a:r>
          </a:p>
          <a:p>
            <a:pPr lvl="1" defTabSz="914400"/>
            <a:r>
              <a:rPr lang="en-US" kern="0" dirty="0"/>
              <a:t>Limited ports opened through firewalls</a:t>
            </a:r>
          </a:p>
          <a:p>
            <a:pPr lvl="1" defTabSz="914400"/>
            <a:endParaRPr lang="en-US" kern="0" dirty="0"/>
          </a:p>
          <a:p>
            <a:pPr defTabSz="914400"/>
            <a:r>
              <a:rPr lang="en-US" kern="0" dirty="0"/>
              <a:t>Limitations of this Architecture</a:t>
            </a:r>
          </a:p>
          <a:p>
            <a:pPr lvl="1" defTabSz="914400"/>
            <a:r>
              <a:rPr lang="en-US" kern="0" dirty="0"/>
              <a:t>Cannot manage terminals on the opposite side of IDMZ</a:t>
            </a:r>
          </a:p>
          <a:p>
            <a:pPr lvl="1" defTabSz="914400"/>
            <a:r>
              <a:rPr lang="en-US" kern="0" dirty="0"/>
              <a:t>Cannot shadow terminal on opposite side of IDMZ</a:t>
            </a:r>
          </a:p>
          <a:p>
            <a:pPr marL="768178" lvl="1" indent="0" defTabSz="914400">
              <a:buNone/>
            </a:pPr>
            <a:endParaRPr lang="en-US" kern="0" dirty="0"/>
          </a:p>
          <a:p>
            <a:pPr defTabSz="914400"/>
            <a:r>
              <a:rPr lang="en-US" kern="0" dirty="0"/>
              <a:t>Note: V-Flex Licensing remains the same regardless of how many ThinManager servers are deployed</a:t>
            </a:r>
          </a:p>
          <a:p>
            <a:pPr lvl="1" defTabSz="914400"/>
            <a:endParaRPr lang="en-US" kern="0" dirty="0"/>
          </a:p>
          <a:p>
            <a:pPr lvl="1" defTabSz="914400"/>
            <a:endParaRPr lang="en-US" kern="0" dirty="0"/>
          </a:p>
          <a:p>
            <a:pPr defTabSz="914400"/>
            <a:endParaRPr lang="en-US" kern="0" dirty="0"/>
          </a:p>
          <a:p>
            <a:pPr defTabSz="914400"/>
            <a:endParaRPr lang="en-US" kern="0" dirty="0"/>
          </a:p>
          <a:p>
            <a:pPr defTabSz="914400"/>
            <a:endParaRPr lang="en-US" kern="0" dirty="0"/>
          </a:p>
          <a:p>
            <a:pPr defTabSz="914400"/>
            <a:endParaRPr lang="en-US" kern="0" dirty="0"/>
          </a:p>
          <a:p>
            <a:pPr defTabSz="914400"/>
            <a:endParaRPr lang="en-US" kern="0" dirty="0"/>
          </a:p>
        </p:txBody>
      </p:sp>
    </p:spTree>
    <p:extLst>
      <p:ext uri="{BB962C8B-B14F-4D97-AF65-F5344CB8AC3E}">
        <p14:creationId xmlns:p14="http://schemas.microsoft.com/office/powerpoint/2010/main" val="18826493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A13FA-E1EC-4B65-9C18-668ED8250D28}"/>
              </a:ext>
            </a:extLst>
          </p:cNvPr>
          <p:cNvSpPr>
            <a:spLocks noGrp="1"/>
          </p:cNvSpPr>
          <p:nvPr>
            <p:ph type="body" sz="quarter" idx="10"/>
          </p:nvPr>
        </p:nvSpPr>
        <p:spPr/>
        <p:txBody>
          <a:bodyPr/>
          <a:lstStyle/>
          <a:p>
            <a:r>
              <a:rPr lang="en-US" dirty="0"/>
              <a:t>Security and Networking</a:t>
            </a:r>
          </a:p>
        </p:txBody>
      </p:sp>
    </p:spTree>
    <p:extLst>
      <p:ext uri="{BB962C8B-B14F-4D97-AF65-F5344CB8AC3E}">
        <p14:creationId xmlns:p14="http://schemas.microsoft.com/office/powerpoint/2010/main" val="41353585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01D3B3-484E-4F10-83EE-F7E44C918698}"/>
              </a:ext>
            </a:extLst>
          </p:cNvPr>
          <p:cNvSpPr>
            <a:spLocks noGrp="1"/>
          </p:cNvSpPr>
          <p:nvPr>
            <p:ph type="body" sz="quarter" idx="11"/>
          </p:nvPr>
        </p:nvSpPr>
        <p:spPr>
          <a:xfrm>
            <a:off x="381744" y="1124561"/>
            <a:ext cx="7092950" cy="1503201"/>
          </a:xfrm>
        </p:spPr>
        <p:txBody>
          <a:bodyPr anchor="t"/>
          <a:lstStyle/>
          <a:p>
            <a:pPr defTabSz="914400"/>
            <a:r>
              <a:rPr lang="en-US" dirty="0"/>
              <a:t>Relevance Users</a:t>
            </a:r>
          </a:p>
          <a:p>
            <a:pPr lvl="1" defTabSz="914400"/>
            <a:r>
              <a:rPr lang="en-US" dirty="0"/>
              <a:t>Active Directory Synchronization (1 AD Group or OU)</a:t>
            </a:r>
          </a:p>
          <a:p>
            <a:pPr lvl="2" defTabSz="914400"/>
            <a:r>
              <a:rPr lang="en-US" dirty="0"/>
              <a:t>Secure Password Management and Storage for service accounts</a:t>
            </a:r>
          </a:p>
          <a:p>
            <a:pPr defTabSz="914400"/>
            <a:r>
              <a:rPr lang="en-US" dirty="0"/>
              <a:t>Access Groups and Permissions</a:t>
            </a:r>
          </a:p>
          <a:p>
            <a:pPr lvl="1" defTabSz="914400"/>
            <a:r>
              <a:rPr lang="en-US" dirty="0"/>
              <a:t>Restrict access to assets</a:t>
            </a:r>
          </a:p>
          <a:p>
            <a:pPr defTabSz="914400"/>
            <a:r>
              <a:rPr lang="en-US" dirty="0"/>
              <a:t>Multifactor Authentication</a:t>
            </a:r>
          </a:p>
          <a:p>
            <a:pPr lvl="1" defTabSz="914400"/>
            <a:r>
              <a:rPr lang="en-US" dirty="0"/>
              <a:t>Password always needed to establish RDS session</a:t>
            </a:r>
          </a:p>
          <a:p>
            <a:pPr marL="768332" lvl="1" indent="0" defTabSz="914400">
              <a:buNone/>
            </a:pPr>
            <a:r>
              <a:rPr lang="en-US" b="1" dirty="0">
                <a:solidFill>
                  <a:schemeClr val="accent1"/>
                </a:solidFill>
              </a:rPr>
              <a:t>ADD </a:t>
            </a:r>
            <a:r>
              <a:rPr lang="en-US" dirty="0"/>
              <a:t>Temporary or Permanent PIN, RFID Badge, Biometrics</a:t>
            </a:r>
          </a:p>
          <a:p>
            <a:pPr defTabSz="914400"/>
            <a:r>
              <a:rPr lang="en-US" dirty="0"/>
              <a:t>Authentication Passthrough</a:t>
            </a:r>
            <a:endParaRPr lang="en-US" dirty="0">
              <a:latin typeface="Arial" panose="020B0604020202020204" pitchFamily="34" charset="0"/>
            </a:endParaRPr>
          </a:p>
          <a:p>
            <a:pPr lvl="1" defTabSz="914400"/>
            <a:r>
              <a:rPr lang="en-US" dirty="0"/>
              <a:t>Requires v10+ of FactoryTalk View SE and ThinManager</a:t>
            </a:r>
            <a:endParaRPr lang="en-US" baseline="30000" dirty="0">
              <a:latin typeface="Arial" panose="020B0604020202020204" pitchFamily="34" charset="0"/>
            </a:endParaRPr>
          </a:p>
          <a:p>
            <a:pPr lvl="1" defTabSz="914400"/>
            <a:r>
              <a:rPr lang="en-US" dirty="0"/>
              <a:t>Add AD Users to ThinManager and FactoryTalk Directory</a:t>
            </a:r>
            <a:endParaRPr lang="en-US" dirty="0">
              <a:latin typeface="Arial" panose="020B0604020202020204" pitchFamily="34" charset="0"/>
            </a:endParaRPr>
          </a:p>
          <a:p>
            <a:pPr lvl="1" defTabSz="914400"/>
            <a:r>
              <a:rPr lang="en-US" dirty="0"/>
              <a:t>Relevance User credentials natively passed to all FactoryTalk View SE sessions running on a terminal</a:t>
            </a:r>
          </a:p>
          <a:p>
            <a:pPr defTabSz="914400"/>
            <a:r>
              <a:rPr lang="en-US" dirty="0"/>
              <a:t>For more information, refer to </a:t>
            </a:r>
            <a:r>
              <a:rPr lang="en-US" dirty="0">
                <a:hlinkClick r:id="rId2"/>
              </a:rPr>
              <a:t>AID 1082369 - ThinManager and Security Best Practices</a:t>
            </a:r>
            <a:endParaRPr lang="en-US" dirty="0"/>
          </a:p>
          <a:p>
            <a:pPr defTabSz="914400"/>
            <a:endParaRPr lang="en-US" dirty="0"/>
          </a:p>
          <a:p>
            <a:pPr defTabSz="914400"/>
            <a:endParaRPr lang="en-US" dirty="0"/>
          </a:p>
          <a:p>
            <a:pPr defTabSz="914400"/>
            <a:endParaRPr lang="en-US" dirty="0"/>
          </a:p>
          <a:p>
            <a:pPr defTabSz="914400"/>
            <a:endParaRPr lang="en-US" dirty="0"/>
          </a:p>
          <a:p>
            <a:pPr defTabSz="914400"/>
            <a:endParaRPr lang="en-US" dirty="0"/>
          </a:p>
          <a:p>
            <a:endParaRPr lang="en-US" dirty="0"/>
          </a:p>
        </p:txBody>
      </p:sp>
      <p:sp>
        <p:nvSpPr>
          <p:cNvPr id="3" name="Title 2">
            <a:extLst>
              <a:ext uri="{FF2B5EF4-FFF2-40B4-BE49-F238E27FC236}">
                <a16:creationId xmlns:a16="http://schemas.microsoft.com/office/drawing/2014/main" id="{0F1059F0-D710-4CEB-8EAF-0A335839F03D}"/>
              </a:ext>
            </a:extLst>
          </p:cNvPr>
          <p:cNvSpPr>
            <a:spLocks noGrp="1"/>
          </p:cNvSpPr>
          <p:nvPr>
            <p:ph type="title"/>
          </p:nvPr>
        </p:nvSpPr>
        <p:spPr/>
        <p:txBody>
          <a:bodyPr/>
          <a:lstStyle/>
          <a:p>
            <a:r>
              <a:rPr lang="en-US" dirty="0"/>
              <a:t>ThinManager Security</a:t>
            </a:r>
          </a:p>
        </p:txBody>
      </p:sp>
      <p:sp>
        <p:nvSpPr>
          <p:cNvPr id="6" name="Text Placeholder 5">
            <a:extLst>
              <a:ext uri="{FF2B5EF4-FFF2-40B4-BE49-F238E27FC236}">
                <a16:creationId xmlns:a16="http://schemas.microsoft.com/office/drawing/2014/main" id="{9819A440-F6E2-4D4D-A750-7DDDE0F28EBD}"/>
              </a:ext>
            </a:extLst>
          </p:cNvPr>
          <p:cNvSpPr>
            <a:spLocks noGrp="1"/>
          </p:cNvSpPr>
          <p:nvPr>
            <p:ph type="body" sz="quarter" idx="10"/>
          </p:nvPr>
        </p:nvSpPr>
        <p:spPr/>
        <p:txBody>
          <a:bodyPr/>
          <a:lstStyle/>
          <a:p>
            <a:r>
              <a:rPr lang="en-US" dirty="0"/>
              <a:t>Safe and Secure Content Delivery</a:t>
            </a:r>
          </a:p>
        </p:txBody>
      </p:sp>
      <p:grpSp>
        <p:nvGrpSpPr>
          <p:cNvPr id="7" name="Group 6">
            <a:extLst>
              <a:ext uri="{FF2B5EF4-FFF2-40B4-BE49-F238E27FC236}">
                <a16:creationId xmlns:a16="http://schemas.microsoft.com/office/drawing/2014/main" id="{6B9D6DA3-D7D9-4452-8173-2D552928BD8D}"/>
              </a:ext>
            </a:extLst>
          </p:cNvPr>
          <p:cNvGrpSpPr/>
          <p:nvPr/>
        </p:nvGrpSpPr>
        <p:grpSpPr>
          <a:xfrm>
            <a:off x="9028243" y="3009462"/>
            <a:ext cx="2197100" cy="2227039"/>
            <a:chOff x="6229351" y="5314562"/>
            <a:chExt cx="2197100" cy="2227039"/>
          </a:xfrm>
        </p:grpSpPr>
        <p:pic>
          <p:nvPicPr>
            <p:cNvPr id="8" name="Picture 7">
              <a:extLst>
                <a:ext uri="{FF2B5EF4-FFF2-40B4-BE49-F238E27FC236}">
                  <a16:creationId xmlns:a16="http://schemas.microsoft.com/office/drawing/2014/main" id="{7580E30A-76AD-4774-9B4C-C5B65A92D26C}"/>
                </a:ext>
              </a:extLst>
            </p:cNvPr>
            <p:cNvPicPr>
              <a:picLocks noChangeAspect="1"/>
            </p:cNvPicPr>
            <p:nvPr/>
          </p:nvPicPr>
          <p:blipFill>
            <a:blip r:embed="rId3"/>
            <a:stretch>
              <a:fillRect/>
            </a:stretch>
          </p:blipFill>
          <p:spPr>
            <a:xfrm>
              <a:off x="6229351" y="5771762"/>
              <a:ext cx="2197100" cy="338526"/>
            </a:xfrm>
            <a:prstGeom prst="rect">
              <a:avLst/>
            </a:prstGeom>
          </p:spPr>
        </p:pic>
        <p:pic>
          <p:nvPicPr>
            <p:cNvPr id="9" name="Picture 8">
              <a:extLst>
                <a:ext uri="{FF2B5EF4-FFF2-40B4-BE49-F238E27FC236}">
                  <a16:creationId xmlns:a16="http://schemas.microsoft.com/office/drawing/2014/main" id="{B40B61BD-D900-46BB-8BAB-4DA873F93BE6}"/>
                </a:ext>
              </a:extLst>
            </p:cNvPr>
            <p:cNvPicPr>
              <a:picLocks noChangeAspect="1"/>
            </p:cNvPicPr>
            <p:nvPr/>
          </p:nvPicPr>
          <p:blipFill>
            <a:blip r:embed="rId3"/>
            <a:stretch>
              <a:fillRect/>
            </a:stretch>
          </p:blipFill>
          <p:spPr>
            <a:xfrm>
              <a:off x="6229351" y="5314562"/>
              <a:ext cx="2197100" cy="338526"/>
            </a:xfrm>
            <a:prstGeom prst="rect">
              <a:avLst/>
            </a:prstGeom>
          </p:spPr>
        </p:pic>
        <p:pic>
          <p:nvPicPr>
            <p:cNvPr id="13" name="Picture 12">
              <a:extLst>
                <a:ext uri="{FF2B5EF4-FFF2-40B4-BE49-F238E27FC236}">
                  <a16:creationId xmlns:a16="http://schemas.microsoft.com/office/drawing/2014/main" id="{C1B830F0-04D2-4CD6-BAFC-FF89B7F47FBD}"/>
                </a:ext>
              </a:extLst>
            </p:cNvPr>
            <p:cNvPicPr>
              <a:picLocks noChangeAspect="1"/>
            </p:cNvPicPr>
            <p:nvPr/>
          </p:nvPicPr>
          <p:blipFill>
            <a:blip r:embed="rId4"/>
            <a:stretch>
              <a:fillRect/>
            </a:stretch>
          </p:blipFill>
          <p:spPr>
            <a:xfrm>
              <a:off x="7423555" y="7222207"/>
              <a:ext cx="1002896" cy="319394"/>
            </a:xfrm>
            <a:prstGeom prst="rect">
              <a:avLst/>
            </a:prstGeom>
          </p:spPr>
        </p:pic>
        <p:pic>
          <p:nvPicPr>
            <p:cNvPr id="17" name="Picture 16">
              <a:extLst>
                <a:ext uri="{FF2B5EF4-FFF2-40B4-BE49-F238E27FC236}">
                  <a16:creationId xmlns:a16="http://schemas.microsoft.com/office/drawing/2014/main" id="{65199AAE-19A3-4226-8A6F-DB35EE85A91B}"/>
                </a:ext>
              </a:extLst>
            </p:cNvPr>
            <p:cNvPicPr>
              <a:picLocks noChangeAspect="1"/>
            </p:cNvPicPr>
            <p:nvPr/>
          </p:nvPicPr>
          <p:blipFill>
            <a:blip r:embed="rId4"/>
            <a:stretch>
              <a:fillRect/>
            </a:stretch>
          </p:blipFill>
          <p:spPr>
            <a:xfrm>
              <a:off x="6229351" y="7222207"/>
              <a:ext cx="1002896" cy="319394"/>
            </a:xfrm>
            <a:prstGeom prst="rect">
              <a:avLst/>
            </a:prstGeom>
          </p:spPr>
        </p:pic>
      </p:grpSp>
      <p:pic>
        <p:nvPicPr>
          <p:cNvPr id="20" name="Picture 19">
            <a:extLst>
              <a:ext uri="{FF2B5EF4-FFF2-40B4-BE49-F238E27FC236}">
                <a16:creationId xmlns:a16="http://schemas.microsoft.com/office/drawing/2014/main" id="{32E9BC17-3B40-4263-AFEC-D76AE221BC02}"/>
              </a:ext>
            </a:extLst>
          </p:cNvPr>
          <p:cNvPicPr>
            <a:picLocks noChangeAspect="1"/>
          </p:cNvPicPr>
          <p:nvPr/>
        </p:nvPicPr>
        <p:blipFill>
          <a:blip r:embed="rId5"/>
          <a:stretch>
            <a:fillRect/>
          </a:stretch>
        </p:blipFill>
        <p:spPr>
          <a:xfrm>
            <a:off x="9339280" y="1521803"/>
            <a:ext cx="1535335" cy="1335617"/>
          </a:xfrm>
          <a:prstGeom prst="rect">
            <a:avLst/>
          </a:prstGeom>
        </p:spPr>
      </p:pic>
    </p:spTree>
    <p:extLst>
      <p:ext uri="{BB962C8B-B14F-4D97-AF65-F5344CB8AC3E}">
        <p14:creationId xmlns:p14="http://schemas.microsoft.com/office/powerpoint/2010/main" val="18064975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A898FA-168D-428D-ACE7-01DB8EC878F6}"/>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ThinManager Security Groups and Granular Permissions</a:t>
            </a:r>
          </a:p>
        </p:txBody>
      </p:sp>
      <p:sp>
        <p:nvSpPr>
          <p:cNvPr id="6" name="Text Placeholder 1">
            <a:extLst>
              <a:ext uri="{FF2B5EF4-FFF2-40B4-BE49-F238E27FC236}">
                <a16:creationId xmlns:a16="http://schemas.microsoft.com/office/drawing/2014/main" id="{9EB9B717-FE92-4B35-8F73-8AE4CB894ACC}"/>
              </a:ext>
            </a:extLst>
          </p:cNvPr>
          <p:cNvSpPr txBox="1">
            <a:spLocks/>
          </p:cNvSpPr>
          <p:nvPr/>
        </p:nvSpPr>
        <p:spPr>
          <a:xfrm>
            <a:off x="381744" y="731185"/>
            <a:ext cx="11428512" cy="299000"/>
          </a:xfrm>
          <a:prstGeom prst="rect">
            <a:avLst/>
          </a:prstGeom>
        </p:spPr>
        <p:txBody>
          <a:bodyPr anchor="t"/>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sz="1800" dirty="0"/>
              <a:t>Administrative Permissions and Ownership Responsibilities </a:t>
            </a:r>
          </a:p>
        </p:txBody>
      </p:sp>
      <p:sp>
        <p:nvSpPr>
          <p:cNvPr id="10" name="Text Placeholder 3">
            <a:extLst>
              <a:ext uri="{FF2B5EF4-FFF2-40B4-BE49-F238E27FC236}">
                <a16:creationId xmlns:a16="http://schemas.microsoft.com/office/drawing/2014/main" id="{06BB576C-81D5-427B-B80C-FF0A498B4B39}"/>
              </a:ext>
            </a:extLst>
          </p:cNvPr>
          <p:cNvSpPr txBox="1">
            <a:spLocks/>
          </p:cNvSpPr>
          <p:nvPr/>
        </p:nvSpPr>
        <p:spPr>
          <a:xfrm>
            <a:off x="380997" y="1468144"/>
            <a:ext cx="9582267" cy="3395717"/>
          </a:xfrm>
          <a:prstGeom prst="rect">
            <a:avLst/>
          </a:prstGeom>
        </p:spPr>
        <p:txBody>
          <a:bodyPr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buNone/>
            </a:pPr>
            <a:r>
              <a:rPr lang="en-US" b="1" dirty="0">
                <a:solidFill>
                  <a:schemeClr val="tx1"/>
                </a:solidFill>
              </a:rPr>
              <a:t>Granular Permissions </a:t>
            </a:r>
            <a:endParaRPr lang="en-US" dirty="0">
              <a:solidFill>
                <a:schemeClr val="tx1"/>
              </a:solidFill>
            </a:endParaRPr>
          </a:p>
          <a:p>
            <a:pPr marL="0" indent="0">
              <a:buNone/>
            </a:pPr>
            <a:r>
              <a:rPr lang="en-US" sz="1800" dirty="0"/>
              <a:t>Permissions assigned using ThinManager Security Groups</a:t>
            </a:r>
            <a:endParaRPr lang="en-US" sz="1800" dirty="0">
              <a:cs typeface="Arial" panose="020B0604020202020204"/>
            </a:endParaRPr>
          </a:p>
          <a:p>
            <a:pPr lvl="1" indent="-144145"/>
            <a:r>
              <a:rPr lang="en-US" dirty="0">
                <a:cs typeface="Arial" panose="020B0604020202020204"/>
              </a:rPr>
              <a:t>Can be assigned for each site or globally</a:t>
            </a:r>
          </a:p>
          <a:p>
            <a:pPr lvl="1" indent="-144145"/>
            <a:r>
              <a:rPr lang="en-US" dirty="0">
                <a:cs typeface="Arial" panose="020B0604020202020204"/>
              </a:rPr>
              <a:t>Active Directory integrated groups for role assignment</a:t>
            </a:r>
          </a:p>
          <a:p>
            <a:pPr marL="0" indent="0">
              <a:buNone/>
            </a:pPr>
            <a:endParaRPr lang="en-US" dirty="0">
              <a:cs typeface="Arial" panose="020B0604020202020204"/>
            </a:endParaRPr>
          </a:p>
          <a:p>
            <a:pPr marL="0" indent="0" defTabSz="914400">
              <a:buFont typeface="Wingdings" charset="2"/>
              <a:buNone/>
            </a:pPr>
            <a:endParaRPr lang="en-US" kern="0" dirty="0">
              <a:cs typeface="Arial" panose="020B0604020202020204"/>
            </a:endParaRPr>
          </a:p>
        </p:txBody>
      </p:sp>
      <p:pic>
        <p:nvPicPr>
          <p:cNvPr id="11" name="Picture 6" descr="A screenshot of a cell phone&#10;&#10;Description generated with very high confidence">
            <a:extLst>
              <a:ext uri="{FF2B5EF4-FFF2-40B4-BE49-F238E27FC236}">
                <a16:creationId xmlns:a16="http://schemas.microsoft.com/office/drawing/2014/main" id="{4190BA0A-9629-4D5B-8E0A-97886AA33EBC}"/>
              </a:ext>
            </a:extLst>
          </p:cNvPr>
          <p:cNvPicPr>
            <a:picLocks noChangeAspect="1"/>
          </p:cNvPicPr>
          <p:nvPr/>
        </p:nvPicPr>
        <p:blipFill>
          <a:blip r:embed="rId2"/>
          <a:stretch>
            <a:fillRect/>
          </a:stretch>
        </p:blipFill>
        <p:spPr>
          <a:xfrm>
            <a:off x="6784809" y="1217019"/>
            <a:ext cx="3976436" cy="4895198"/>
          </a:xfrm>
          <a:prstGeom prst="rect">
            <a:avLst/>
          </a:prstGeom>
        </p:spPr>
      </p:pic>
      <p:pic>
        <p:nvPicPr>
          <p:cNvPr id="12" name="Picture 8" descr="A screenshot of a cell phone&#10;&#10;Description generated with very high confidence">
            <a:extLst>
              <a:ext uri="{FF2B5EF4-FFF2-40B4-BE49-F238E27FC236}">
                <a16:creationId xmlns:a16="http://schemas.microsoft.com/office/drawing/2014/main" id="{A16B5108-645D-4BC0-990E-5A17668B9114}"/>
              </a:ext>
            </a:extLst>
          </p:cNvPr>
          <p:cNvPicPr>
            <a:picLocks noChangeAspect="1"/>
          </p:cNvPicPr>
          <p:nvPr/>
        </p:nvPicPr>
        <p:blipFill>
          <a:blip r:embed="rId3"/>
          <a:stretch>
            <a:fillRect/>
          </a:stretch>
        </p:blipFill>
        <p:spPr>
          <a:xfrm>
            <a:off x="979571" y="3295944"/>
            <a:ext cx="4086726" cy="2812797"/>
          </a:xfrm>
          <a:prstGeom prst="rect">
            <a:avLst/>
          </a:prstGeom>
        </p:spPr>
      </p:pic>
      <p:sp>
        <p:nvSpPr>
          <p:cNvPr id="13" name="Arrow: Left 12">
            <a:extLst>
              <a:ext uri="{FF2B5EF4-FFF2-40B4-BE49-F238E27FC236}">
                <a16:creationId xmlns:a16="http://schemas.microsoft.com/office/drawing/2014/main" id="{A35EA7CB-2FF9-4092-9B2B-743CE7D0449A}"/>
              </a:ext>
            </a:extLst>
          </p:cNvPr>
          <p:cNvSpPr/>
          <p:nvPr/>
        </p:nvSpPr>
        <p:spPr bwMode="auto">
          <a:xfrm rot="10800000">
            <a:off x="5436349" y="4429947"/>
            <a:ext cx="978408" cy="484632"/>
          </a:xfrm>
          <a:prstGeom prst="leftArrow">
            <a:avLst/>
          </a:prstGeom>
          <a:solidFill>
            <a:schemeClr val="bg2">
              <a:lumMod val="60000"/>
              <a:lumOff val="4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Tree>
    <p:extLst>
      <p:ext uri="{BB962C8B-B14F-4D97-AF65-F5344CB8AC3E}">
        <p14:creationId xmlns:p14="http://schemas.microsoft.com/office/powerpoint/2010/main" val="188407779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4B6DAA-8071-4D1C-A96F-ED041748F243}"/>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dirty="0"/>
              <a:t>Enhance and Simplify Security Initiatives</a:t>
            </a:r>
            <a:endParaRPr lang="en-US" kern="0" dirty="0"/>
          </a:p>
        </p:txBody>
      </p:sp>
      <p:sp>
        <p:nvSpPr>
          <p:cNvPr id="4" name="Text Placeholder 1">
            <a:extLst>
              <a:ext uri="{FF2B5EF4-FFF2-40B4-BE49-F238E27FC236}">
                <a16:creationId xmlns:a16="http://schemas.microsoft.com/office/drawing/2014/main" id="{BFB94167-3188-4B20-83ED-FB20C82C1344}"/>
              </a:ext>
            </a:extLst>
          </p:cNvPr>
          <p:cNvSpPr txBox="1">
            <a:spLocks/>
          </p:cNvSpPr>
          <p:nvPr/>
        </p:nvSpPr>
        <p:spPr>
          <a:xfrm>
            <a:off x="381744" y="731185"/>
            <a:ext cx="11428512" cy="299000"/>
          </a:xfrm>
          <a:prstGeom prst="rect">
            <a:avLst/>
          </a:prstGeom>
        </p:spPr>
        <p:txBody>
          <a:bodyPr anchor="t"/>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0" algn="l"/>
            <a:r>
              <a:rPr lang="en-US" sz="1800" dirty="0"/>
              <a:t>Reducing the Attack Surface</a:t>
            </a:r>
          </a:p>
        </p:txBody>
      </p:sp>
      <p:sp>
        <p:nvSpPr>
          <p:cNvPr id="5" name="Text Placeholder 3">
            <a:extLst>
              <a:ext uri="{FF2B5EF4-FFF2-40B4-BE49-F238E27FC236}">
                <a16:creationId xmlns:a16="http://schemas.microsoft.com/office/drawing/2014/main" id="{566920CF-B7BB-4453-AB6B-ECD39980929C}"/>
              </a:ext>
            </a:extLst>
          </p:cNvPr>
          <p:cNvSpPr txBox="1">
            <a:spLocks/>
          </p:cNvSpPr>
          <p:nvPr/>
        </p:nvSpPr>
        <p:spPr>
          <a:xfrm>
            <a:off x="380998" y="1468144"/>
            <a:ext cx="8239666" cy="3395717"/>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Wingdings" charset="2"/>
              <a:buNone/>
            </a:pPr>
            <a:r>
              <a:rPr lang="en-US" b="1" kern="0" dirty="0">
                <a:solidFill>
                  <a:schemeClr val="tx1"/>
                </a:solidFill>
              </a:rPr>
              <a:t>Using thin clients with ThinManager</a:t>
            </a:r>
          </a:p>
          <a:p>
            <a:pPr defTabSz="914400">
              <a:buClrTx/>
              <a:buFont typeface="Arial" panose="020B0604020202020204" pitchFamily="34" charset="0"/>
              <a:buChar char="•"/>
            </a:pPr>
            <a:r>
              <a:rPr lang="en-US" kern="0" dirty="0"/>
              <a:t>The firmware – Extremely lightweight OS with only the necessary processes running</a:t>
            </a:r>
          </a:p>
          <a:p>
            <a:pPr defTabSz="914400">
              <a:buClrTx/>
              <a:buFont typeface="Arial" panose="020B0604020202020204" pitchFamily="34" charset="0"/>
              <a:buChar char="•"/>
            </a:pPr>
            <a:r>
              <a:rPr lang="en-US" kern="0" dirty="0"/>
              <a:t>Only a means of connecting to content (no local data or storage)</a:t>
            </a:r>
          </a:p>
          <a:p>
            <a:pPr defTabSz="914400">
              <a:buClrTx/>
              <a:buFont typeface="Arial" panose="020B0604020202020204" pitchFamily="34" charset="0"/>
              <a:buChar char="•"/>
            </a:pPr>
            <a:r>
              <a:rPr lang="en-US" kern="0" dirty="0"/>
              <a:t>USB/CD/DVD/floppy – external devices not enabled by default</a:t>
            </a:r>
          </a:p>
          <a:p>
            <a:pPr marL="0" indent="0" defTabSz="914400">
              <a:buFont typeface="Wingdings" charset="2"/>
              <a:buNone/>
            </a:pPr>
            <a:endParaRPr lang="en-US" kern="0" dirty="0"/>
          </a:p>
        </p:txBody>
      </p:sp>
      <p:sp>
        <p:nvSpPr>
          <p:cNvPr id="6" name="Text Placeholder 6">
            <a:extLst>
              <a:ext uri="{FF2B5EF4-FFF2-40B4-BE49-F238E27FC236}">
                <a16:creationId xmlns:a16="http://schemas.microsoft.com/office/drawing/2014/main" id="{9C034076-F823-4163-A731-88EF218FB561}"/>
              </a:ext>
            </a:extLst>
          </p:cNvPr>
          <p:cNvSpPr txBox="1">
            <a:spLocks/>
          </p:cNvSpPr>
          <p:nvPr/>
        </p:nvSpPr>
        <p:spPr>
          <a:xfrm>
            <a:off x="2228735" y="5424377"/>
            <a:ext cx="7734530" cy="519112"/>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defTabSz="914400">
              <a:buClrTx/>
              <a:buNone/>
            </a:pPr>
            <a:r>
              <a:rPr lang="en-US" b="1" kern="0" dirty="0">
                <a:solidFill>
                  <a:srgbClr val="003D7E"/>
                </a:solidFill>
              </a:rPr>
              <a:t>ThinManager user terminals do not store local data and reduce your plant floor attack surface</a:t>
            </a:r>
          </a:p>
        </p:txBody>
      </p:sp>
      <p:grpSp>
        <p:nvGrpSpPr>
          <p:cNvPr id="7" name="Group 6">
            <a:extLst>
              <a:ext uri="{FF2B5EF4-FFF2-40B4-BE49-F238E27FC236}">
                <a16:creationId xmlns:a16="http://schemas.microsoft.com/office/drawing/2014/main" id="{22087FF1-ECC5-4A31-BA06-0D64DFEF3CC4}"/>
              </a:ext>
            </a:extLst>
          </p:cNvPr>
          <p:cNvGrpSpPr/>
          <p:nvPr/>
        </p:nvGrpSpPr>
        <p:grpSpPr>
          <a:xfrm>
            <a:off x="2337513" y="3933588"/>
            <a:ext cx="7516230" cy="1155514"/>
            <a:chOff x="910221" y="5314562"/>
            <a:chExt cx="7516230" cy="1155514"/>
          </a:xfrm>
        </p:grpSpPr>
        <p:pic>
          <p:nvPicPr>
            <p:cNvPr id="8" name="Picture 7">
              <a:extLst>
                <a:ext uri="{FF2B5EF4-FFF2-40B4-BE49-F238E27FC236}">
                  <a16:creationId xmlns:a16="http://schemas.microsoft.com/office/drawing/2014/main" id="{84647D16-700F-4180-AC3C-F0CBB98B916F}"/>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9" name="Picture 8">
              <a:extLst>
                <a:ext uri="{FF2B5EF4-FFF2-40B4-BE49-F238E27FC236}">
                  <a16:creationId xmlns:a16="http://schemas.microsoft.com/office/drawing/2014/main" id="{B5E85828-8DD5-4E7F-B194-68B8DC4A45AA}"/>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0" name="Picture 9">
              <a:extLst>
                <a:ext uri="{FF2B5EF4-FFF2-40B4-BE49-F238E27FC236}">
                  <a16:creationId xmlns:a16="http://schemas.microsoft.com/office/drawing/2014/main" id="{CAAA87A6-2C24-4171-AD50-E4E30876D8CB}"/>
                </a:ext>
              </a:extLst>
            </p:cNvPr>
            <p:cNvPicPr>
              <a:picLocks noChangeAspect="1"/>
            </p:cNvPicPr>
            <p:nvPr/>
          </p:nvPicPr>
          <p:blipFill>
            <a:blip r:embed="rId3">
              <a:duotone>
                <a:prstClr val="black"/>
                <a:srgbClr val="0070C0">
                  <a:tint val="45000"/>
                  <a:satMod val="400000"/>
                </a:srgbClr>
              </a:duotone>
            </a:blip>
            <a:stretch>
              <a:fillRect/>
            </a:stretch>
          </p:blipFill>
          <p:spPr>
            <a:xfrm>
              <a:off x="910221" y="5352662"/>
              <a:ext cx="1002896" cy="319394"/>
            </a:xfrm>
            <a:prstGeom prst="rect">
              <a:avLst/>
            </a:prstGeom>
          </p:spPr>
        </p:pic>
        <p:pic>
          <p:nvPicPr>
            <p:cNvPr id="11" name="Picture 10">
              <a:extLst>
                <a:ext uri="{FF2B5EF4-FFF2-40B4-BE49-F238E27FC236}">
                  <a16:creationId xmlns:a16="http://schemas.microsoft.com/office/drawing/2014/main" id="{4170A6FC-5B61-4C34-BBD8-F8E49878A279}"/>
                </a:ext>
              </a:extLst>
            </p:cNvPr>
            <p:cNvPicPr>
              <a:picLocks noChangeAspect="1"/>
            </p:cNvPicPr>
            <p:nvPr/>
          </p:nvPicPr>
          <p:blipFill>
            <a:blip r:embed="rId3">
              <a:duotone>
                <a:prstClr val="black"/>
                <a:srgbClr val="0070C0">
                  <a:tint val="45000"/>
                  <a:satMod val="400000"/>
                </a:srgbClr>
              </a:duotone>
            </a:blip>
            <a:stretch>
              <a:fillRect/>
            </a:stretch>
          </p:blipFill>
          <p:spPr>
            <a:xfrm>
              <a:off x="2094483" y="5352662"/>
              <a:ext cx="1002896" cy="319394"/>
            </a:xfrm>
            <a:prstGeom prst="rect">
              <a:avLst/>
            </a:prstGeom>
          </p:spPr>
        </p:pic>
        <p:pic>
          <p:nvPicPr>
            <p:cNvPr id="12" name="Picture 11">
              <a:extLst>
                <a:ext uri="{FF2B5EF4-FFF2-40B4-BE49-F238E27FC236}">
                  <a16:creationId xmlns:a16="http://schemas.microsoft.com/office/drawing/2014/main" id="{9A5C7A5C-F73B-4CA3-AD76-82052C799BFA}"/>
                </a:ext>
              </a:extLst>
            </p:cNvPr>
            <p:cNvPicPr>
              <a:picLocks noChangeAspect="1"/>
            </p:cNvPicPr>
            <p:nvPr/>
          </p:nvPicPr>
          <p:blipFill>
            <a:blip r:embed="rId3">
              <a:duotone>
                <a:prstClr val="black"/>
                <a:srgbClr val="0070C0">
                  <a:tint val="45000"/>
                  <a:satMod val="400000"/>
                </a:srgbClr>
              </a:duotone>
            </a:blip>
            <a:stretch>
              <a:fillRect/>
            </a:stretch>
          </p:blipFill>
          <p:spPr>
            <a:xfrm>
              <a:off x="3278745" y="5352662"/>
              <a:ext cx="1002896" cy="319394"/>
            </a:xfrm>
            <a:prstGeom prst="rect">
              <a:avLst/>
            </a:prstGeom>
          </p:spPr>
        </p:pic>
        <p:pic>
          <p:nvPicPr>
            <p:cNvPr id="13" name="Picture 12">
              <a:extLst>
                <a:ext uri="{FF2B5EF4-FFF2-40B4-BE49-F238E27FC236}">
                  <a16:creationId xmlns:a16="http://schemas.microsoft.com/office/drawing/2014/main" id="{F8B4F766-9041-4230-BDB2-DC11F0286E3A}"/>
                </a:ext>
              </a:extLst>
            </p:cNvPr>
            <p:cNvPicPr>
              <a:picLocks noChangeAspect="1"/>
            </p:cNvPicPr>
            <p:nvPr/>
          </p:nvPicPr>
          <p:blipFill>
            <a:blip r:embed="rId3">
              <a:duotone>
                <a:prstClr val="black"/>
                <a:srgbClr val="0070C0">
                  <a:tint val="45000"/>
                  <a:satMod val="400000"/>
                </a:srgbClr>
              </a:duotone>
            </a:blip>
            <a:stretch>
              <a:fillRect/>
            </a:stretch>
          </p:blipFill>
          <p:spPr>
            <a:xfrm>
              <a:off x="4463007" y="5352662"/>
              <a:ext cx="1002896" cy="319394"/>
            </a:xfrm>
            <a:prstGeom prst="rect">
              <a:avLst/>
            </a:prstGeom>
          </p:spPr>
        </p:pic>
        <p:pic>
          <p:nvPicPr>
            <p:cNvPr id="14" name="Picture 13">
              <a:extLst>
                <a:ext uri="{FF2B5EF4-FFF2-40B4-BE49-F238E27FC236}">
                  <a16:creationId xmlns:a16="http://schemas.microsoft.com/office/drawing/2014/main" id="{59765BD4-897F-4A96-8C10-C034112D10BF}"/>
                </a:ext>
              </a:extLst>
            </p:cNvPr>
            <p:cNvPicPr>
              <a:picLocks noChangeAspect="1"/>
            </p:cNvPicPr>
            <p:nvPr/>
          </p:nvPicPr>
          <p:blipFill>
            <a:blip r:embed="rId3">
              <a:duotone>
                <a:prstClr val="black"/>
                <a:srgbClr val="0070C0">
                  <a:tint val="45000"/>
                  <a:satMod val="400000"/>
                </a:srgbClr>
              </a:duotone>
            </a:blip>
            <a:stretch>
              <a:fillRect/>
            </a:stretch>
          </p:blipFill>
          <p:spPr>
            <a:xfrm>
              <a:off x="910221" y="5767002"/>
              <a:ext cx="1002896" cy="319394"/>
            </a:xfrm>
            <a:prstGeom prst="rect">
              <a:avLst/>
            </a:prstGeom>
          </p:spPr>
        </p:pic>
        <p:pic>
          <p:nvPicPr>
            <p:cNvPr id="15" name="Picture 14">
              <a:extLst>
                <a:ext uri="{FF2B5EF4-FFF2-40B4-BE49-F238E27FC236}">
                  <a16:creationId xmlns:a16="http://schemas.microsoft.com/office/drawing/2014/main" id="{6C25F2A1-724D-4713-85AA-150CDAE08C68}"/>
                </a:ext>
              </a:extLst>
            </p:cNvPr>
            <p:cNvPicPr>
              <a:picLocks noChangeAspect="1"/>
            </p:cNvPicPr>
            <p:nvPr/>
          </p:nvPicPr>
          <p:blipFill>
            <a:blip r:embed="rId3">
              <a:duotone>
                <a:prstClr val="black"/>
                <a:srgbClr val="0070C0">
                  <a:tint val="45000"/>
                  <a:satMod val="400000"/>
                </a:srgbClr>
              </a:duotone>
            </a:blip>
            <a:stretch>
              <a:fillRect/>
            </a:stretch>
          </p:blipFill>
          <p:spPr>
            <a:xfrm>
              <a:off x="2094483" y="5767002"/>
              <a:ext cx="1002896" cy="319394"/>
            </a:xfrm>
            <a:prstGeom prst="rect">
              <a:avLst/>
            </a:prstGeom>
          </p:spPr>
        </p:pic>
        <p:pic>
          <p:nvPicPr>
            <p:cNvPr id="16" name="Picture 15">
              <a:extLst>
                <a:ext uri="{FF2B5EF4-FFF2-40B4-BE49-F238E27FC236}">
                  <a16:creationId xmlns:a16="http://schemas.microsoft.com/office/drawing/2014/main" id="{F328932B-E5E6-4807-85D0-BC30ADFB1CA8}"/>
                </a:ext>
              </a:extLst>
            </p:cNvPr>
            <p:cNvPicPr>
              <a:picLocks noChangeAspect="1"/>
            </p:cNvPicPr>
            <p:nvPr/>
          </p:nvPicPr>
          <p:blipFill>
            <a:blip r:embed="rId3">
              <a:duotone>
                <a:prstClr val="black"/>
                <a:srgbClr val="0070C0">
                  <a:tint val="45000"/>
                  <a:satMod val="400000"/>
                </a:srgbClr>
              </a:duotone>
            </a:blip>
            <a:stretch>
              <a:fillRect/>
            </a:stretch>
          </p:blipFill>
          <p:spPr>
            <a:xfrm>
              <a:off x="3278745" y="5767002"/>
              <a:ext cx="1002896" cy="319394"/>
            </a:xfrm>
            <a:prstGeom prst="rect">
              <a:avLst/>
            </a:prstGeom>
          </p:spPr>
        </p:pic>
        <p:pic>
          <p:nvPicPr>
            <p:cNvPr id="17" name="Picture 16">
              <a:extLst>
                <a:ext uri="{FF2B5EF4-FFF2-40B4-BE49-F238E27FC236}">
                  <a16:creationId xmlns:a16="http://schemas.microsoft.com/office/drawing/2014/main" id="{4A7DEE12-65B3-42F6-B209-7CBBE3954296}"/>
                </a:ext>
              </a:extLst>
            </p:cNvPr>
            <p:cNvPicPr>
              <a:picLocks noChangeAspect="1"/>
            </p:cNvPicPr>
            <p:nvPr/>
          </p:nvPicPr>
          <p:blipFill>
            <a:blip r:embed="rId3">
              <a:duotone>
                <a:prstClr val="black"/>
                <a:srgbClr val="0070C0">
                  <a:tint val="45000"/>
                  <a:satMod val="400000"/>
                </a:srgbClr>
              </a:duotone>
            </a:blip>
            <a:stretch>
              <a:fillRect/>
            </a:stretch>
          </p:blipFill>
          <p:spPr>
            <a:xfrm>
              <a:off x="4463007" y="5767002"/>
              <a:ext cx="1002896" cy="319394"/>
            </a:xfrm>
            <a:prstGeom prst="rect">
              <a:avLst/>
            </a:prstGeom>
          </p:spPr>
        </p:pic>
        <p:sp>
          <p:nvSpPr>
            <p:cNvPr id="18" name="TextBox 17">
              <a:extLst>
                <a:ext uri="{FF2B5EF4-FFF2-40B4-BE49-F238E27FC236}">
                  <a16:creationId xmlns:a16="http://schemas.microsoft.com/office/drawing/2014/main" id="{0D3B7FCF-CFD2-4FE1-B4A0-DA378D8A2E6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19" name="TextBox 18">
              <a:extLst>
                <a:ext uri="{FF2B5EF4-FFF2-40B4-BE49-F238E27FC236}">
                  <a16:creationId xmlns:a16="http://schemas.microsoft.com/office/drawing/2014/main" id="{BE15515F-6888-4474-87CF-A660BB236FF3}"/>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
        <p:nvSpPr>
          <p:cNvPr id="2" name="Rectangle 1">
            <a:extLst>
              <a:ext uri="{FF2B5EF4-FFF2-40B4-BE49-F238E27FC236}">
                <a16:creationId xmlns:a16="http://schemas.microsoft.com/office/drawing/2014/main" id="{CBBFB4B4-DB8C-447E-8007-4A36D896A280}"/>
              </a:ext>
            </a:extLst>
          </p:cNvPr>
          <p:cNvSpPr/>
          <p:nvPr/>
        </p:nvSpPr>
        <p:spPr bwMode="auto">
          <a:xfrm>
            <a:off x="2209360" y="3882324"/>
            <a:ext cx="4861740" cy="937649"/>
          </a:xfrm>
          <a:prstGeom prst="rect">
            <a:avLst/>
          </a:prstGeom>
          <a:solidFill>
            <a:srgbClr val="ECB111">
              <a:alpha val="20000"/>
            </a:srgbClr>
          </a:solidFill>
          <a:ln>
            <a:noFill/>
          </a:ln>
        </p:spPr>
        <p:style>
          <a:lnRef idx="0">
            <a:scrgbClr r="0" g="0" b="0"/>
          </a:lnRef>
          <a:fillRef idx="0">
            <a:scrgbClr r="0" g="0" b="0"/>
          </a:fillRef>
          <a:effectRef idx="0">
            <a:scrgbClr r="0" g="0" b="0"/>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8031967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A13FA-E1EC-4B65-9C18-668ED8250D28}"/>
              </a:ext>
            </a:extLst>
          </p:cNvPr>
          <p:cNvSpPr>
            <a:spLocks noGrp="1"/>
          </p:cNvSpPr>
          <p:nvPr>
            <p:ph type="body" sz="quarter" idx="10"/>
          </p:nvPr>
        </p:nvSpPr>
        <p:spPr/>
        <p:txBody>
          <a:bodyPr/>
          <a:lstStyle/>
          <a:p>
            <a:r>
              <a:rPr lang="en-US" dirty="0"/>
              <a:t>Architecting ThinManager and Overview</a:t>
            </a:r>
          </a:p>
        </p:txBody>
      </p:sp>
    </p:spTree>
    <p:extLst>
      <p:ext uri="{BB962C8B-B14F-4D97-AF65-F5344CB8AC3E}">
        <p14:creationId xmlns:p14="http://schemas.microsoft.com/office/powerpoint/2010/main" val="411676910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A20465-205D-453E-B521-9E53F8C48533}"/>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dirty="0"/>
              <a:t>Enhance and Simplify Security Initiatives</a:t>
            </a:r>
            <a:endParaRPr lang="en-US" kern="0" dirty="0"/>
          </a:p>
        </p:txBody>
      </p:sp>
      <p:sp>
        <p:nvSpPr>
          <p:cNvPr id="4" name="Text Placeholder 1">
            <a:extLst>
              <a:ext uri="{FF2B5EF4-FFF2-40B4-BE49-F238E27FC236}">
                <a16:creationId xmlns:a16="http://schemas.microsoft.com/office/drawing/2014/main" id="{80F4BE34-3A90-4290-AF03-B87159C32D04}"/>
              </a:ext>
            </a:extLst>
          </p:cNvPr>
          <p:cNvSpPr txBox="1">
            <a:spLocks/>
          </p:cNvSpPr>
          <p:nvPr/>
        </p:nvSpPr>
        <p:spPr>
          <a:xfrm>
            <a:off x="381744" y="731185"/>
            <a:ext cx="11428512" cy="299000"/>
          </a:xfrm>
          <a:prstGeom prst="rect">
            <a:avLst/>
          </a:prstGeom>
        </p:spPr>
        <p:txBody>
          <a:bodyPr anchor="t"/>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0" algn="l"/>
            <a:r>
              <a:rPr lang="en-US" sz="1800" dirty="0"/>
              <a:t>Reducing the Attack Surface</a:t>
            </a:r>
          </a:p>
        </p:txBody>
      </p:sp>
      <p:sp>
        <p:nvSpPr>
          <p:cNvPr id="5" name="Text Placeholder 3">
            <a:extLst>
              <a:ext uri="{FF2B5EF4-FFF2-40B4-BE49-F238E27FC236}">
                <a16:creationId xmlns:a16="http://schemas.microsoft.com/office/drawing/2014/main" id="{78ABCCAA-542B-497E-AF23-E1174FC34C82}"/>
              </a:ext>
            </a:extLst>
          </p:cNvPr>
          <p:cNvSpPr txBox="1">
            <a:spLocks/>
          </p:cNvSpPr>
          <p:nvPr/>
        </p:nvSpPr>
        <p:spPr>
          <a:xfrm>
            <a:off x="380997" y="1468144"/>
            <a:ext cx="11249027" cy="3395717"/>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Wingdings" charset="2"/>
              <a:buNone/>
            </a:pPr>
            <a:r>
              <a:rPr lang="en-US" b="1" kern="0" dirty="0">
                <a:solidFill>
                  <a:schemeClr val="tx1"/>
                </a:solidFill>
              </a:rPr>
              <a:t>Application Centralization</a:t>
            </a:r>
          </a:p>
          <a:p>
            <a:pPr defTabSz="914400">
              <a:buClrTx/>
              <a:buFont typeface="Arial" panose="020B0604020202020204" pitchFamily="34" charset="0"/>
              <a:buChar char="•"/>
            </a:pPr>
            <a:r>
              <a:rPr lang="en-US" kern="0" dirty="0"/>
              <a:t>Applications run on centralized servers not standalone PCs, more secure environments</a:t>
            </a:r>
          </a:p>
          <a:p>
            <a:pPr defTabSz="914400">
              <a:buClrTx/>
              <a:buFont typeface="Arial" panose="020B0604020202020204" pitchFamily="34" charset="0"/>
              <a:buChar char="•"/>
            </a:pPr>
            <a:r>
              <a:rPr lang="en-US" kern="0" dirty="0"/>
              <a:t>Less OS’s </a:t>
            </a:r>
          </a:p>
          <a:p>
            <a:pPr defTabSz="914400">
              <a:buClrTx/>
              <a:buFont typeface="Arial" panose="020B0604020202020204" pitchFamily="34" charset="0"/>
              <a:buChar char="•"/>
            </a:pPr>
            <a:r>
              <a:rPr lang="en-US" kern="0" dirty="0"/>
              <a:t>Established password-secured/encrypted protocols – RDP, VNC, streaming protocols</a:t>
            </a:r>
          </a:p>
          <a:p>
            <a:pPr defTabSz="914400">
              <a:buClrTx/>
              <a:buFont typeface="Arial" panose="020B0604020202020204" pitchFamily="34" charset="0"/>
              <a:buChar char="•"/>
            </a:pPr>
            <a:r>
              <a:rPr lang="en-US" kern="0" dirty="0"/>
              <a:t>Encrypted RDP comms between source and client (TLS 1.2 negotiation)</a:t>
            </a:r>
          </a:p>
          <a:p>
            <a:pPr defTabSz="914400">
              <a:buClrTx/>
              <a:buFont typeface="Arial" panose="020B0604020202020204" pitchFamily="34" charset="0"/>
              <a:buChar char="•"/>
            </a:pPr>
            <a:r>
              <a:rPr lang="en-US" kern="0" dirty="0"/>
              <a:t>Low port count</a:t>
            </a:r>
          </a:p>
          <a:p>
            <a:pPr marL="0" indent="0" defTabSz="914400">
              <a:buFont typeface="Wingdings" charset="2"/>
              <a:buNone/>
            </a:pPr>
            <a:endParaRPr lang="en-US" kern="0" dirty="0"/>
          </a:p>
        </p:txBody>
      </p:sp>
      <p:sp>
        <p:nvSpPr>
          <p:cNvPr id="6" name="Text Placeholder 6">
            <a:extLst>
              <a:ext uri="{FF2B5EF4-FFF2-40B4-BE49-F238E27FC236}">
                <a16:creationId xmlns:a16="http://schemas.microsoft.com/office/drawing/2014/main" id="{FFD79ED2-A5F9-481F-95F2-410BE3B8A68C}"/>
              </a:ext>
            </a:extLst>
          </p:cNvPr>
          <p:cNvSpPr txBox="1">
            <a:spLocks/>
          </p:cNvSpPr>
          <p:nvPr/>
        </p:nvSpPr>
        <p:spPr>
          <a:xfrm>
            <a:off x="2228735" y="5424377"/>
            <a:ext cx="7734530" cy="519112"/>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lvl="0" indent="0" algn="ctr" defTabSz="914400">
              <a:buClr>
                <a:srgbClr val="000000"/>
              </a:buClr>
              <a:buNone/>
            </a:pPr>
            <a:r>
              <a:rPr lang="en-US" b="1" kern="0" dirty="0">
                <a:solidFill>
                  <a:srgbClr val="003D7E"/>
                </a:solidFill>
              </a:rPr>
              <a:t>Clients only access content from centralized servers</a:t>
            </a:r>
          </a:p>
        </p:txBody>
      </p:sp>
      <p:grpSp>
        <p:nvGrpSpPr>
          <p:cNvPr id="7" name="Group 6">
            <a:extLst>
              <a:ext uri="{FF2B5EF4-FFF2-40B4-BE49-F238E27FC236}">
                <a16:creationId xmlns:a16="http://schemas.microsoft.com/office/drawing/2014/main" id="{1F392F5D-B188-4CB1-9568-217A2EC72DF9}"/>
              </a:ext>
            </a:extLst>
          </p:cNvPr>
          <p:cNvGrpSpPr/>
          <p:nvPr/>
        </p:nvGrpSpPr>
        <p:grpSpPr>
          <a:xfrm>
            <a:off x="2337513" y="3933588"/>
            <a:ext cx="7516230" cy="1155514"/>
            <a:chOff x="910221" y="5314562"/>
            <a:chExt cx="7516230" cy="1155514"/>
          </a:xfrm>
        </p:grpSpPr>
        <p:pic>
          <p:nvPicPr>
            <p:cNvPr id="8" name="Picture 7">
              <a:extLst>
                <a:ext uri="{FF2B5EF4-FFF2-40B4-BE49-F238E27FC236}">
                  <a16:creationId xmlns:a16="http://schemas.microsoft.com/office/drawing/2014/main" id="{9606269B-C29C-4BB0-B2AB-2FFFC5636E51}"/>
                </a:ext>
              </a:extLst>
            </p:cNvPr>
            <p:cNvPicPr>
              <a:picLocks noChangeAspect="1"/>
            </p:cNvPicPr>
            <p:nvPr/>
          </p:nvPicPr>
          <p:blipFill>
            <a:blip r:embed="rId2">
              <a:duotone>
                <a:prstClr val="black"/>
                <a:schemeClr val="accent2">
                  <a:lumMod val="60000"/>
                  <a:lumOff val="40000"/>
                  <a:tint val="45000"/>
                  <a:satMod val="400000"/>
                </a:schemeClr>
              </a:duotone>
            </a:blip>
            <a:stretch>
              <a:fillRect/>
            </a:stretch>
          </p:blipFill>
          <p:spPr>
            <a:xfrm>
              <a:off x="6229351" y="5771762"/>
              <a:ext cx="2197100" cy="338526"/>
            </a:xfrm>
            <a:prstGeom prst="rect">
              <a:avLst/>
            </a:prstGeom>
          </p:spPr>
        </p:pic>
        <p:pic>
          <p:nvPicPr>
            <p:cNvPr id="9" name="Picture 8">
              <a:extLst>
                <a:ext uri="{FF2B5EF4-FFF2-40B4-BE49-F238E27FC236}">
                  <a16:creationId xmlns:a16="http://schemas.microsoft.com/office/drawing/2014/main" id="{95AE0048-21F2-418A-A2BA-7FB3CA28303D}"/>
                </a:ext>
              </a:extLst>
            </p:cNvPr>
            <p:cNvPicPr>
              <a:picLocks noChangeAspect="1"/>
            </p:cNvPicPr>
            <p:nvPr/>
          </p:nvPicPr>
          <p:blipFill>
            <a:blip r:embed="rId2">
              <a:duotone>
                <a:prstClr val="black"/>
                <a:schemeClr val="accent2">
                  <a:lumMod val="60000"/>
                  <a:lumOff val="40000"/>
                  <a:tint val="45000"/>
                  <a:satMod val="400000"/>
                </a:schemeClr>
              </a:duotone>
            </a:blip>
            <a:stretch>
              <a:fillRect/>
            </a:stretch>
          </p:blipFill>
          <p:spPr>
            <a:xfrm>
              <a:off x="6229351" y="5314562"/>
              <a:ext cx="2197100" cy="338526"/>
            </a:xfrm>
            <a:prstGeom prst="rect">
              <a:avLst/>
            </a:prstGeom>
          </p:spPr>
        </p:pic>
        <p:pic>
          <p:nvPicPr>
            <p:cNvPr id="10" name="Picture 9">
              <a:extLst>
                <a:ext uri="{FF2B5EF4-FFF2-40B4-BE49-F238E27FC236}">
                  <a16:creationId xmlns:a16="http://schemas.microsoft.com/office/drawing/2014/main" id="{7E669142-8381-4F85-85B6-B1AE9E46EAA0}"/>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1" name="Picture 10">
              <a:extLst>
                <a:ext uri="{FF2B5EF4-FFF2-40B4-BE49-F238E27FC236}">
                  <a16:creationId xmlns:a16="http://schemas.microsoft.com/office/drawing/2014/main" id="{C3C21ACA-72C4-477D-9206-1C90D6225DDD}"/>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2" name="Picture 11">
              <a:extLst>
                <a:ext uri="{FF2B5EF4-FFF2-40B4-BE49-F238E27FC236}">
                  <a16:creationId xmlns:a16="http://schemas.microsoft.com/office/drawing/2014/main" id="{54922C5F-A56A-4696-B713-7487D0584B79}"/>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3" name="Picture 12">
              <a:extLst>
                <a:ext uri="{FF2B5EF4-FFF2-40B4-BE49-F238E27FC236}">
                  <a16:creationId xmlns:a16="http://schemas.microsoft.com/office/drawing/2014/main" id="{0B271F3A-974F-4394-A06D-2653176E999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4" name="Picture 13">
              <a:extLst>
                <a:ext uri="{FF2B5EF4-FFF2-40B4-BE49-F238E27FC236}">
                  <a16:creationId xmlns:a16="http://schemas.microsoft.com/office/drawing/2014/main" id="{24E232AB-914B-4BEE-870F-AEF34D750F5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15" name="Picture 14">
              <a:extLst>
                <a:ext uri="{FF2B5EF4-FFF2-40B4-BE49-F238E27FC236}">
                  <a16:creationId xmlns:a16="http://schemas.microsoft.com/office/drawing/2014/main" id="{2F58CE55-ACE0-4B03-85DC-E2F915B60684}"/>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16" name="Picture 15">
              <a:extLst>
                <a:ext uri="{FF2B5EF4-FFF2-40B4-BE49-F238E27FC236}">
                  <a16:creationId xmlns:a16="http://schemas.microsoft.com/office/drawing/2014/main" id="{89543037-7A4C-485E-AA2D-4439E3AC7855}"/>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17" name="Picture 16">
              <a:extLst>
                <a:ext uri="{FF2B5EF4-FFF2-40B4-BE49-F238E27FC236}">
                  <a16:creationId xmlns:a16="http://schemas.microsoft.com/office/drawing/2014/main" id="{767C925C-79BC-4413-812B-1E40ACDA3A5D}"/>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18" name="TextBox 17">
              <a:extLst>
                <a:ext uri="{FF2B5EF4-FFF2-40B4-BE49-F238E27FC236}">
                  <a16:creationId xmlns:a16="http://schemas.microsoft.com/office/drawing/2014/main" id="{FD2D3839-D066-4485-9930-00E2EDAAD13E}"/>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19" name="TextBox 18">
              <a:extLst>
                <a:ext uri="{FF2B5EF4-FFF2-40B4-BE49-F238E27FC236}">
                  <a16:creationId xmlns:a16="http://schemas.microsoft.com/office/drawing/2014/main" id="{4E87E145-6229-43F7-A5AA-F9C38E3CFDEF}"/>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
        <p:nvSpPr>
          <p:cNvPr id="20" name="Rectangle 19">
            <a:extLst>
              <a:ext uri="{FF2B5EF4-FFF2-40B4-BE49-F238E27FC236}">
                <a16:creationId xmlns:a16="http://schemas.microsoft.com/office/drawing/2014/main" id="{DC90D817-D442-4823-B0CA-8E91A50EC431}"/>
              </a:ext>
            </a:extLst>
          </p:cNvPr>
          <p:cNvSpPr/>
          <p:nvPr/>
        </p:nvSpPr>
        <p:spPr bwMode="auto">
          <a:xfrm>
            <a:off x="7536050" y="3859078"/>
            <a:ext cx="2427215" cy="937649"/>
          </a:xfrm>
          <a:prstGeom prst="rect">
            <a:avLst/>
          </a:prstGeom>
          <a:solidFill>
            <a:srgbClr val="ECB111">
              <a:alpha val="20000"/>
            </a:srgbClr>
          </a:solidFill>
          <a:ln>
            <a:noFill/>
          </a:ln>
        </p:spPr>
        <p:style>
          <a:lnRef idx="0">
            <a:scrgbClr r="0" g="0" b="0"/>
          </a:lnRef>
          <a:fillRef idx="0">
            <a:scrgbClr r="0" g="0" b="0"/>
          </a:fillRef>
          <a:effectRef idx="0">
            <a:scrgbClr r="0" g="0" b="0"/>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102443646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36E9B-E903-3B4B-816B-C420E20AA7C3}"/>
              </a:ext>
            </a:extLst>
          </p:cNvPr>
          <p:cNvSpPr>
            <a:spLocks noGrp="1"/>
          </p:cNvSpPr>
          <p:nvPr>
            <p:ph type="body" sz="quarter" idx="11"/>
          </p:nvPr>
        </p:nvSpPr>
        <p:spPr/>
        <p:txBody>
          <a:bodyPr/>
          <a:lstStyle/>
          <a:p>
            <a:r>
              <a:rPr lang="en-US" dirty="0"/>
              <a:t>Ports Used in a ThinManager deployment</a:t>
            </a:r>
          </a:p>
        </p:txBody>
      </p:sp>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r>
              <a:rPr lang="en-US" dirty="0"/>
              <a:t>ThinManager Communication Ports</a:t>
            </a:r>
          </a:p>
        </p:txBody>
      </p:sp>
      <p:sp>
        <p:nvSpPr>
          <p:cNvPr id="4" name="Text Placeholder 3">
            <a:extLst>
              <a:ext uri="{FF2B5EF4-FFF2-40B4-BE49-F238E27FC236}">
                <a16:creationId xmlns:a16="http://schemas.microsoft.com/office/drawing/2014/main" id="{63AAE8B4-68A4-9045-928E-A6A4625F3B85}"/>
              </a:ext>
            </a:extLst>
          </p:cNvPr>
          <p:cNvSpPr>
            <a:spLocks noGrp="1"/>
          </p:cNvSpPr>
          <p:nvPr>
            <p:ph type="body" sz="quarter" idx="13"/>
          </p:nvPr>
        </p:nvSpPr>
        <p:spPr/>
        <p:txBody>
          <a:bodyPr/>
          <a:lstStyle/>
          <a:p>
            <a:r>
              <a:rPr lang="en-US" dirty="0"/>
              <a:t>Network issues are a great place to start troubleshooting in a ThinManager deployment</a:t>
            </a:r>
          </a:p>
        </p:txBody>
      </p:sp>
      <p:sp>
        <p:nvSpPr>
          <p:cNvPr id="5" name="Text Placeholder 4">
            <a:extLst>
              <a:ext uri="{FF2B5EF4-FFF2-40B4-BE49-F238E27FC236}">
                <a16:creationId xmlns:a16="http://schemas.microsoft.com/office/drawing/2014/main" id="{26F28AA9-BE18-E346-8C3A-FEDE9CEBFD47}"/>
              </a:ext>
            </a:extLst>
          </p:cNvPr>
          <p:cNvSpPr>
            <a:spLocks noGrp="1"/>
          </p:cNvSpPr>
          <p:nvPr>
            <p:ph type="body" sz="quarter" idx="14"/>
          </p:nvPr>
        </p:nvSpPr>
        <p:spPr/>
        <p:txBody>
          <a:bodyPr/>
          <a:lstStyle/>
          <a:p>
            <a:pPr defTabSz="914400"/>
            <a:r>
              <a:rPr lang="en-US" dirty="0"/>
              <a:t>UDP 67 – DHCP, IP address delivery, ThinManager Compatible terminals</a:t>
            </a:r>
          </a:p>
          <a:p>
            <a:pPr defTabSz="914400"/>
            <a:r>
              <a:rPr lang="en-US" dirty="0"/>
              <a:t>UDP 69 – TFTP, firmware delivery, ThinManager Compatible terminals</a:t>
            </a:r>
          </a:p>
          <a:p>
            <a:pPr defTabSz="914400"/>
            <a:r>
              <a:rPr lang="en-US" dirty="0"/>
              <a:t>TCP 1758 – Multicast port, firmware delivery </a:t>
            </a:r>
          </a:p>
          <a:p>
            <a:pPr defTabSz="914400"/>
            <a:r>
              <a:rPr lang="en-US" dirty="0"/>
              <a:t>TCP 2031 – Profile delivery, monitor connection, </a:t>
            </a:r>
            <a:r>
              <a:rPr lang="en-US" dirty="0" err="1"/>
              <a:t>ThinServer</a:t>
            </a:r>
            <a:r>
              <a:rPr lang="en-US" dirty="0"/>
              <a:t> synchronization</a:t>
            </a:r>
          </a:p>
          <a:p>
            <a:pPr defTabSz="914400"/>
            <a:r>
              <a:rPr lang="en-US" dirty="0"/>
              <a:t>TCP 3389 – RDP, session communications</a:t>
            </a:r>
          </a:p>
          <a:p>
            <a:pPr defTabSz="914400"/>
            <a:r>
              <a:rPr lang="en-US" dirty="0"/>
              <a:t>UDP 4900 – TFTP, firmware delivery, ThinManager Ready terminals</a:t>
            </a:r>
          </a:p>
          <a:p>
            <a:pPr defTabSz="914400"/>
            <a:r>
              <a:rPr lang="en-US" dirty="0"/>
              <a:t>TCP 5900 – Shadowing port</a:t>
            </a:r>
          </a:p>
          <a:p>
            <a:pPr defTabSz="914400"/>
            <a:r>
              <a:rPr lang="en-US" dirty="0"/>
              <a:t>TCP 2376 – Docker Service</a:t>
            </a:r>
          </a:p>
          <a:p>
            <a:endParaRPr lang="en-US" dirty="0"/>
          </a:p>
        </p:txBody>
      </p:sp>
      <p:sp>
        <p:nvSpPr>
          <p:cNvPr id="6" name="Text Placeholder 5">
            <a:extLst>
              <a:ext uri="{FF2B5EF4-FFF2-40B4-BE49-F238E27FC236}">
                <a16:creationId xmlns:a16="http://schemas.microsoft.com/office/drawing/2014/main" id="{066A9CF0-3D3A-0C48-A5C1-0E4554EA53FC}"/>
              </a:ext>
            </a:extLst>
          </p:cNvPr>
          <p:cNvSpPr>
            <a:spLocks noGrp="1"/>
          </p:cNvSpPr>
          <p:nvPr>
            <p:ph type="body" sz="quarter" idx="10"/>
          </p:nvPr>
        </p:nvSpPr>
        <p:spPr/>
        <p:txBody>
          <a:bodyPr/>
          <a:lstStyle/>
          <a:p>
            <a:r>
              <a:rPr lang="en-US" dirty="0"/>
              <a:t>Communication from Server to Client and Server to Server</a:t>
            </a:r>
          </a:p>
        </p:txBody>
      </p:sp>
    </p:spTree>
    <p:extLst>
      <p:ext uri="{BB962C8B-B14F-4D97-AF65-F5344CB8AC3E}">
        <p14:creationId xmlns:p14="http://schemas.microsoft.com/office/powerpoint/2010/main" val="25595978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A13FA-E1EC-4B65-9C18-668ED8250D28}"/>
              </a:ext>
            </a:extLst>
          </p:cNvPr>
          <p:cNvSpPr>
            <a:spLocks noGrp="1"/>
          </p:cNvSpPr>
          <p:nvPr>
            <p:ph type="body" sz="quarter" idx="10"/>
          </p:nvPr>
        </p:nvSpPr>
        <p:spPr/>
        <p:txBody>
          <a:bodyPr/>
          <a:lstStyle/>
          <a:p>
            <a:r>
              <a:rPr lang="en-US" dirty="0"/>
              <a:t>Tips and Tricks</a:t>
            </a:r>
          </a:p>
        </p:txBody>
      </p:sp>
    </p:spTree>
    <p:extLst>
      <p:ext uri="{BB962C8B-B14F-4D97-AF65-F5344CB8AC3E}">
        <p14:creationId xmlns:p14="http://schemas.microsoft.com/office/powerpoint/2010/main" val="365928824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A898FA-168D-428D-ACE7-01DB8EC878F6}"/>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What are Modules? </a:t>
            </a:r>
          </a:p>
        </p:txBody>
      </p:sp>
      <p:sp>
        <p:nvSpPr>
          <p:cNvPr id="6" name="Text Placeholder 1">
            <a:extLst>
              <a:ext uri="{FF2B5EF4-FFF2-40B4-BE49-F238E27FC236}">
                <a16:creationId xmlns:a16="http://schemas.microsoft.com/office/drawing/2014/main" id="{9EB9B717-FE92-4B35-8F73-8AE4CB894ACC}"/>
              </a:ext>
            </a:extLst>
          </p:cNvPr>
          <p:cNvSpPr txBox="1">
            <a:spLocks/>
          </p:cNvSpPr>
          <p:nvPr/>
        </p:nvSpPr>
        <p:spPr>
          <a:xfrm>
            <a:off x="381744" y="731185"/>
            <a:ext cx="11428512" cy="299000"/>
          </a:xfrm>
          <a:prstGeom prst="rect">
            <a:avLst/>
          </a:prstGeom>
        </p:spPr>
        <p:txBody>
          <a:bodyPr anchor="t"/>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defTabSz="914400"/>
            <a:r>
              <a:rPr lang="en-US" sz="1800" kern="0" dirty="0">
                <a:solidFill>
                  <a:schemeClr val="tx2"/>
                </a:solidFill>
              </a:rPr>
              <a:t>Modules add thin client capabilities with peripheral devices</a:t>
            </a:r>
          </a:p>
          <a:p>
            <a:pPr algn="l" defTabSz="914400"/>
            <a:endParaRPr lang="en-US" kern="0" dirty="0"/>
          </a:p>
        </p:txBody>
      </p:sp>
      <p:sp>
        <p:nvSpPr>
          <p:cNvPr id="7" name="Content Placeholder 19">
            <a:extLst>
              <a:ext uri="{FF2B5EF4-FFF2-40B4-BE49-F238E27FC236}">
                <a16:creationId xmlns:a16="http://schemas.microsoft.com/office/drawing/2014/main" id="{C395518D-84EF-40F7-8FE1-05C7C1C732C9}"/>
              </a:ext>
            </a:extLst>
          </p:cNvPr>
          <p:cNvSpPr txBox="1">
            <a:spLocks/>
          </p:cNvSpPr>
          <p:nvPr/>
        </p:nvSpPr>
        <p:spPr>
          <a:xfrm>
            <a:off x="190501" y="1257301"/>
            <a:ext cx="3802602"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Tx/>
              <a:buNone/>
            </a:pPr>
            <a:r>
              <a:rPr lang="en-US" b="1" kern="0" dirty="0">
                <a:solidFill>
                  <a:schemeClr val="tx1"/>
                </a:solidFill>
              </a:rPr>
              <a:t>Networking</a:t>
            </a:r>
          </a:p>
          <a:p>
            <a:pPr defTabSz="914400">
              <a:buClrTx/>
              <a:buFont typeface="Arial" panose="020B0604020202020204" pitchFamily="34" charset="0"/>
              <a:buChar char="•"/>
            </a:pPr>
            <a:r>
              <a:rPr lang="en-US" kern="0" dirty="0">
                <a:solidFill>
                  <a:schemeClr val="tx1"/>
                </a:solidFill>
              </a:rPr>
              <a:t>Redundant Ethernet Module</a:t>
            </a:r>
          </a:p>
          <a:p>
            <a:pPr lvl="1" defTabSz="914400">
              <a:buClrTx/>
              <a:buFont typeface="Arial" panose="020B0604020202020204" pitchFamily="34" charset="0"/>
              <a:buChar char="•"/>
            </a:pPr>
            <a:r>
              <a:rPr lang="en-US" kern="0" dirty="0">
                <a:solidFill>
                  <a:schemeClr val="tx1"/>
                </a:solidFill>
              </a:rPr>
              <a:t>Active/Standby</a:t>
            </a:r>
          </a:p>
          <a:p>
            <a:pPr defTabSz="914400">
              <a:buClrTx/>
              <a:buFont typeface="Arial" panose="020B0604020202020204" pitchFamily="34" charset="0"/>
              <a:buChar char="•"/>
            </a:pPr>
            <a:r>
              <a:rPr lang="en-US" kern="0" dirty="0">
                <a:solidFill>
                  <a:schemeClr val="tx1"/>
                </a:solidFill>
              </a:rPr>
              <a:t>Second Ethernet Module</a:t>
            </a:r>
          </a:p>
          <a:p>
            <a:pPr lvl="1" defTabSz="914400">
              <a:buClrTx/>
              <a:buFont typeface="Arial" panose="020B0604020202020204" pitchFamily="34" charset="0"/>
              <a:buChar char="•"/>
            </a:pPr>
            <a:r>
              <a:rPr lang="en-US" kern="0" dirty="0">
                <a:solidFill>
                  <a:schemeClr val="tx1"/>
                </a:solidFill>
              </a:rPr>
              <a:t>Assign second IP address to terminal (Static or Dynamic)</a:t>
            </a:r>
          </a:p>
          <a:p>
            <a:pPr lvl="1" defTabSz="914400">
              <a:buClrTx/>
              <a:buFont typeface="Arial" panose="020B0604020202020204" pitchFamily="34" charset="0"/>
              <a:buChar char="•"/>
            </a:pPr>
            <a:r>
              <a:rPr lang="en-US" kern="0" dirty="0">
                <a:solidFill>
                  <a:schemeClr val="tx1"/>
                </a:solidFill>
              </a:rPr>
              <a:t>Prime Use Case – separate cameras network</a:t>
            </a:r>
          </a:p>
          <a:p>
            <a:pPr lvl="1" defTabSz="914400">
              <a:buClrTx/>
              <a:buFont typeface="Arial" panose="020B0604020202020204" pitchFamily="34" charset="0"/>
              <a:buChar char="•"/>
            </a:pPr>
            <a:endParaRPr lang="en-US" kern="0" dirty="0">
              <a:solidFill>
                <a:schemeClr val="tx1"/>
              </a:solidFill>
            </a:endParaRPr>
          </a:p>
        </p:txBody>
      </p:sp>
      <p:sp>
        <p:nvSpPr>
          <p:cNvPr id="8" name="Content Placeholder 20">
            <a:extLst>
              <a:ext uri="{FF2B5EF4-FFF2-40B4-BE49-F238E27FC236}">
                <a16:creationId xmlns:a16="http://schemas.microsoft.com/office/drawing/2014/main" id="{631C020B-C44E-4000-BA5F-BA576E5A0F35}"/>
              </a:ext>
            </a:extLst>
          </p:cNvPr>
          <p:cNvSpPr txBox="1">
            <a:spLocks/>
          </p:cNvSpPr>
          <p:nvPr/>
        </p:nvSpPr>
        <p:spPr>
          <a:xfrm>
            <a:off x="4201581" y="1257301"/>
            <a:ext cx="3789903"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Tx/>
              <a:buNone/>
            </a:pPr>
            <a:r>
              <a:rPr lang="en-US" b="1" kern="0" dirty="0">
                <a:solidFill>
                  <a:schemeClr val="tx1"/>
                </a:solidFill>
              </a:rPr>
              <a:t>User Interface</a:t>
            </a:r>
          </a:p>
          <a:p>
            <a:pPr defTabSz="914400">
              <a:buClrTx/>
              <a:buFont typeface="Arial" panose="020B0604020202020204" pitchFamily="34" charset="0"/>
              <a:buChar char="•"/>
            </a:pPr>
            <a:r>
              <a:rPr lang="en-US" kern="0" dirty="0">
                <a:solidFill>
                  <a:schemeClr val="tx1"/>
                </a:solidFill>
              </a:rPr>
              <a:t>Key Block Module</a:t>
            </a:r>
          </a:p>
          <a:p>
            <a:pPr lvl="1" defTabSz="914400">
              <a:buClrTx/>
              <a:buFont typeface="Arial" panose="020B0604020202020204" pitchFamily="34" charset="0"/>
              <a:buChar char="•"/>
            </a:pPr>
            <a:r>
              <a:rPr lang="en-US" kern="0" dirty="0">
                <a:solidFill>
                  <a:schemeClr val="tx1"/>
                </a:solidFill>
              </a:rPr>
              <a:t>Block Windows Hotkeys</a:t>
            </a:r>
          </a:p>
          <a:p>
            <a:pPr lvl="2" defTabSz="914400">
              <a:buClrTx/>
              <a:buFont typeface="Arial" panose="020B0604020202020204" pitchFamily="34" charset="0"/>
              <a:buChar char="•"/>
            </a:pPr>
            <a:r>
              <a:rPr lang="en-US" kern="0" dirty="0">
                <a:solidFill>
                  <a:schemeClr val="tx1"/>
                </a:solidFill>
              </a:rPr>
              <a:t>Ctrl-Alt-Del</a:t>
            </a:r>
            <a:endParaRPr lang="en-US" kern="0" dirty="0">
              <a:solidFill>
                <a:schemeClr val="tx1"/>
              </a:solidFill>
              <a:latin typeface="Arial" panose="020B0604020202020204" pitchFamily="34" charset="0"/>
            </a:endParaRPr>
          </a:p>
          <a:p>
            <a:pPr lvl="2" defTabSz="914400">
              <a:buClrTx/>
              <a:buFont typeface="Arial" panose="020B0604020202020204" pitchFamily="34" charset="0"/>
              <a:buChar char="•"/>
            </a:pPr>
            <a:r>
              <a:rPr lang="en-US" kern="0" dirty="0">
                <a:solidFill>
                  <a:schemeClr val="tx1"/>
                </a:solidFill>
              </a:rPr>
              <a:t>Alt-F4</a:t>
            </a:r>
          </a:p>
          <a:p>
            <a:pPr lvl="2" defTabSz="914400">
              <a:buClrTx/>
              <a:buFont typeface="Arial" panose="020B0604020202020204" pitchFamily="34" charset="0"/>
              <a:buChar char="•"/>
            </a:pPr>
            <a:r>
              <a:rPr lang="en-US" kern="0" dirty="0">
                <a:solidFill>
                  <a:schemeClr val="tx1"/>
                </a:solidFill>
              </a:rPr>
              <a:t>Windows Key</a:t>
            </a:r>
          </a:p>
          <a:p>
            <a:pPr lvl="2" defTabSz="914400">
              <a:buClrTx/>
              <a:buFont typeface="Arial" panose="020B0604020202020204" pitchFamily="34" charset="0"/>
              <a:buChar char="•"/>
            </a:pPr>
            <a:r>
              <a:rPr lang="en-US" kern="0" dirty="0">
                <a:solidFill>
                  <a:schemeClr val="tx1"/>
                </a:solidFill>
              </a:rPr>
              <a:t>Alt-Tab</a:t>
            </a:r>
          </a:p>
          <a:p>
            <a:pPr defTabSz="914400">
              <a:buClrTx/>
              <a:buFont typeface="Arial" panose="020B0604020202020204" pitchFamily="34" charset="0"/>
              <a:buChar char="•"/>
            </a:pPr>
            <a:r>
              <a:rPr lang="en-US" kern="0" dirty="0">
                <a:solidFill>
                  <a:schemeClr val="tx1"/>
                </a:solidFill>
              </a:rPr>
              <a:t>Touch Screen Modules</a:t>
            </a:r>
          </a:p>
          <a:p>
            <a:pPr lvl="1" defTabSz="914400">
              <a:buClrTx/>
              <a:buFont typeface="Arial" panose="020B0604020202020204" pitchFamily="34" charset="0"/>
              <a:buChar char="•"/>
            </a:pPr>
            <a:r>
              <a:rPr lang="en-US" kern="0" dirty="0">
                <a:solidFill>
                  <a:schemeClr val="tx1"/>
                </a:solidFill>
              </a:rPr>
              <a:t>15 Serial Touch Drivers</a:t>
            </a:r>
          </a:p>
          <a:p>
            <a:pPr lvl="1" defTabSz="914400">
              <a:buClrTx/>
              <a:buFont typeface="Arial" panose="020B0604020202020204" pitchFamily="34" charset="0"/>
              <a:buChar char="•"/>
            </a:pPr>
            <a:r>
              <a:rPr lang="en-US" kern="0" dirty="0">
                <a:solidFill>
                  <a:schemeClr val="tx1"/>
                </a:solidFill>
              </a:rPr>
              <a:t>Universal USB Driver</a:t>
            </a:r>
          </a:p>
          <a:p>
            <a:pPr defTabSz="914400">
              <a:buClrTx/>
              <a:buFont typeface="Arial" panose="020B0604020202020204" pitchFamily="34" charset="0"/>
              <a:buChar char="•"/>
            </a:pPr>
            <a:endParaRPr lang="en-US" kern="0" dirty="0">
              <a:solidFill>
                <a:schemeClr val="tx1"/>
              </a:solidFill>
            </a:endParaRPr>
          </a:p>
          <a:p>
            <a:pPr lvl="1" defTabSz="914400">
              <a:buClrTx/>
              <a:buFont typeface="Arial" panose="020B0604020202020204" pitchFamily="34" charset="0"/>
              <a:buChar char="•"/>
            </a:pPr>
            <a:endParaRPr lang="en-US" kern="0" dirty="0">
              <a:solidFill>
                <a:schemeClr val="tx1"/>
              </a:solidFill>
            </a:endParaRPr>
          </a:p>
        </p:txBody>
      </p:sp>
      <p:sp>
        <p:nvSpPr>
          <p:cNvPr id="9" name="Content Placeholder 21">
            <a:extLst>
              <a:ext uri="{FF2B5EF4-FFF2-40B4-BE49-F238E27FC236}">
                <a16:creationId xmlns:a16="http://schemas.microsoft.com/office/drawing/2014/main" id="{322B153E-1DB8-46BA-9EFE-140F6FA816F7}"/>
              </a:ext>
            </a:extLst>
          </p:cNvPr>
          <p:cNvSpPr txBox="1">
            <a:spLocks/>
          </p:cNvSpPr>
          <p:nvPr/>
        </p:nvSpPr>
        <p:spPr>
          <a:xfrm>
            <a:off x="8200956" y="1257301"/>
            <a:ext cx="3800544"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Tx/>
              <a:buNone/>
            </a:pPr>
            <a:r>
              <a:rPr lang="en-US" b="1" kern="0" dirty="0">
                <a:solidFill>
                  <a:schemeClr val="tx1"/>
                </a:solidFill>
              </a:rPr>
              <a:t>Performance</a:t>
            </a:r>
          </a:p>
          <a:p>
            <a:pPr defTabSz="914400">
              <a:buClrTx/>
              <a:buFont typeface="Arial" panose="020B0604020202020204" pitchFamily="34" charset="0"/>
              <a:buChar char="•"/>
            </a:pPr>
            <a:r>
              <a:rPr lang="en-US" kern="0" dirty="0">
                <a:solidFill>
                  <a:schemeClr val="tx1"/>
                </a:solidFill>
              </a:rPr>
              <a:t>RDP Experience Module</a:t>
            </a:r>
          </a:p>
          <a:p>
            <a:pPr lvl="1" defTabSz="914400">
              <a:buClrTx/>
              <a:buFont typeface="Arial" panose="020B0604020202020204" pitchFamily="34" charset="0"/>
              <a:buChar char="•"/>
            </a:pPr>
            <a:r>
              <a:rPr lang="en-US" kern="0" dirty="0">
                <a:solidFill>
                  <a:schemeClr val="tx1"/>
                </a:solidFill>
              </a:rPr>
              <a:t>Stagger Multisession establishment</a:t>
            </a:r>
          </a:p>
          <a:p>
            <a:pPr defTabSz="914400">
              <a:buClrTx/>
              <a:buFont typeface="Arial" panose="020B0604020202020204" pitchFamily="34" charset="0"/>
              <a:buChar char="•"/>
            </a:pPr>
            <a:r>
              <a:rPr lang="en-US" kern="0" dirty="0">
                <a:solidFill>
                  <a:schemeClr val="tx1"/>
                </a:solidFill>
              </a:rPr>
              <a:t>USB Card Reader</a:t>
            </a:r>
          </a:p>
          <a:p>
            <a:pPr lvl="1" defTabSz="914400">
              <a:buClrTx/>
              <a:buFont typeface="Arial" panose="020B0604020202020204" pitchFamily="34" charset="0"/>
              <a:buChar char="•"/>
            </a:pPr>
            <a:r>
              <a:rPr lang="en-US" kern="0" dirty="0">
                <a:solidFill>
                  <a:schemeClr val="tx1"/>
                </a:solidFill>
              </a:rPr>
              <a:t>Support for readers across multiple vendors</a:t>
            </a:r>
          </a:p>
          <a:p>
            <a:pPr defTabSz="914400">
              <a:buClrTx/>
              <a:buFont typeface="Arial" panose="020B0604020202020204" pitchFamily="34" charset="0"/>
              <a:buChar char="•"/>
            </a:pPr>
            <a:r>
              <a:rPr lang="en-US" kern="0" dirty="0" err="1">
                <a:solidFill>
                  <a:schemeClr val="tx1"/>
                </a:solidFill>
              </a:rPr>
              <a:t>MultiSession</a:t>
            </a:r>
            <a:r>
              <a:rPr lang="en-US" kern="0" dirty="0">
                <a:solidFill>
                  <a:schemeClr val="tx1"/>
                </a:solidFill>
              </a:rPr>
              <a:t> Screen Saver Module</a:t>
            </a:r>
          </a:p>
          <a:p>
            <a:pPr lvl="1" defTabSz="914400">
              <a:buClrTx/>
              <a:buFont typeface="Arial" panose="020B0604020202020204" pitchFamily="34" charset="0"/>
              <a:buChar char="•"/>
            </a:pPr>
            <a:r>
              <a:rPr lang="en-US" kern="0" dirty="0">
                <a:solidFill>
                  <a:schemeClr val="tx1"/>
                </a:solidFill>
              </a:rPr>
              <a:t>Set display clients to cycle while terminal is idle</a:t>
            </a:r>
          </a:p>
          <a:p>
            <a:pPr lvl="1" defTabSz="914400">
              <a:buClrTx/>
              <a:buFont typeface="Arial" panose="020B0604020202020204" pitchFamily="34" charset="0"/>
              <a:buChar char="•"/>
            </a:pPr>
            <a:endParaRPr lang="en-US" kern="0" dirty="0">
              <a:solidFill>
                <a:schemeClr val="tx1"/>
              </a:solidFill>
            </a:endParaRPr>
          </a:p>
        </p:txBody>
      </p:sp>
    </p:spTree>
    <p:extLst>
      <p:ext uri="{BB962C8B-B14F-4D97-AF65-F5344CB8AC3E}">
        <p14:creationId xmlns:p14="http://schemas.microsoft.com/office/powerpoint/2010/main" val="286619931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1145" y="1526942"/>
            <a:ext cx="4986960" cy="890093"/>
          </a:xfrm>
          <a:prstGeom prst="rect">
            <a:avLst/>
          </a:prstGeom>
        </p:spPr>
      </p:pic>
      <p:pic>
        <p:nvPicPr>
          <p:cNvPr id="9" name="Picture 8"/>
          <p:cNvPicPr>
            <a:picLocks noChangeAspect="1"/>
          </p:cNvPicPr>
          <p:nvPr/>
        </p:nvPicPr>
        <p:blipFill>
          <a:blip r:embed="rId3"/>
          <a:stretch>
            <a:fillRect/>
          </a:stretch>
        </p:blipFill>
        <p:spPr>
          <a:xfrm>
            <a:off x="527724" y="2692551"/>
            <a:ext cx="4913802" cy="890093"/>
          </a:xfrm>
          <a:prstGeom prst="rect">
            <a:avLst/>
          </a:prstGeom>
        </p:spPr>
      </p:pic>
      <p:pic>
        <p:nvPicPr>
          <p:cNvPr id="10" name="Picture 9"/>
          <p:cNvPicPr>
            <a:picLocks noChangeAspect="1"/>
          </p:cNvPicPr>
          <p:nvPr/>
        </p:nvPicPr>
        <p:blipFill>
          <a:blip r:embed="rId4"/>
          <a:stretch>
            <a:fillRect/>
          </a:stretch>
        </p:blipFill>
        <p:spPr>
          <a:xfrm>
            <a:off x="417987" y="3858160"/>
            <a:ext cx="5133277" cy="890093"/>
          </a:xfrm>
          <a:prstGeom prst="rect">
            <a:avLst/>
          </a:prstGeom>
        </p:spPr>
      </p:pic>
      <p:pic>
        <p:nvPicPr>
          <p:cNvPr id="15" name="Picture 14"/>
          <p:cNvPicPr>
            <a:picLocks noChangeAspect="1"/>
          </p:cNvPicPr>
          <p:nvPr/>
        </p:nvPicPr>
        <p:blipFill>
          <a:blip r:embed="rId5"/>
          <a:stretch>
            <a:fillRect/>
          </a:stretch>
        </p:blipFill>
        <p:spPr>
          <a:xfrm>
            <a:off x="417987" y="4965266"/>
            <a:ext cx="4877223" cy="731583"/>
          </a:xfrm>
          <a:prstGeom prst="rect">
            <a:avLst/>
          </a:prstGeom>
        </p:spPr>
      </p:pic>
      <p:pic>
        <p:nvPicPr>
          <p:cNvPr id="16" name="Picture 15"/>
          <p:cNvPicPr>
            <a:picLocks noChangeAspect="1"/>
          </p:cNvPicPr>
          <p:nvPr/>
        </p:nvPicPr>
        <p:blipFill>
          <a:blip r:embed="rId6"/>
          <a:stretch>
            <a:fillRect/>
          </a:stretch>
        </p:blipFill>
        <p:spPr>
          <a:xfrm>
            <a:off x="6248400" y="4454792"/>
            <a:ext cx="4919898" cy="890093"/>
          </a:xfrm>
          <a:prstGeom prst="rect">
            <a:avLst/>
          </a:prstGeom>
        </p:spPr>
      </p:pic>
      <p:sp>
        <p:nvSpPr>
          <p:cNvPr id="12" name="Title 2">
            <a:extLst>
              <a:ext uri="{FF2B5EF4-FFF2-40B4-BE49-F238E27FC236}">
                <a16:creationId xmlns:a16="http://schemas.microsoft.com/office/drawing/2014/main" id="{D5EB515F-B092-4EC2-A3F4-9CF17E4147F5}"/>
              </a:ext>
            </a:extLst>
          </p:cNvPr>
          <p:cNvSpPr txBox="1">
            <a:spLocks/>
          </p:cNvSpPr>
          <p:nvPr/>
        </p:nvSpPr>
        <p:spPr>
          <a:xfrm>
            <a:off x="534144" y="152400"/>
            <a:ext cx="11428512" cy="839893"/>
          </a:xfrm>
          <a:prstGeom prst="rect">
            <a:avLst/>
          </a:prstGeom>
        </p:spPr>
        <p:txBody>
          <a:bodyPr vert="horz" lIns="91440" tIns="45720" rIns="91440" bIns="4572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More Tools and Features</a:t>
            </a:r>
          </a:p>
        </p:txBody>
      </p:sp>
      <p:pic>
        <p:nvPicPr>
          <p:cNvPr id="3" name="Picture 2" descr="Graphical user interface, text&#10;&#10;Description automatically generated">
            <a:extLst>
              <a:ext uri="{FF2B5EF4-FFF2-40B4-BE49-F238E27FC236}">
                <a16:creationId xmlns:a16="http://schemas.microsoft.com/office/drawing/2014/main" id="{0A04C36E-A3A6-42E3-9AFB-88129FD31CB0}"/>
              </a:ext>
            </a:extLst>
          </p:cNvPr>
          <p:cNvPicPr>
            <a:picLocks noChangeAspect="1"/>
          </p:cNvPicPr>
          <p:nvPr/>
        </p:nvPicPr>
        <p:blipFill>
          <a:blip r:embed="rId7"/>
          <a:stretch>
            <a:fillRect/>
          </a:stretch>
        </p:blipFill>
        <p:spPr>
          <a:xfrm>
            <a:off x="5993995" y="2892181"/>
            <a:ext cx="4913802" cy="106821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455680BB-B91D-427E-8950-7DA84C915472}"/>
              </a:ext>
            </a:extLst>
          </p:cNvPr>
          <p:cNvPicPr>
            <a:picLocks noChangeAspect="1"/>
          </p:cNvPicPr>
          <p:nvPr/>
        </p:nvPicPr>
        <p:blipFill>
          <a:blip r:embed="rId8"/>
          <a:stretch>
            <a:fillRect/>
          </a:stretch>
        </p:blipFill>
        <p:spPr>
          <a:xfrm>
            <a:off x="6086583" y="1526942"/>
            <a:ext cx="4728627" cy="1027962"/>
          </a:xfrm>
          <a:prstGeom prst="rect">
            <a:avLst/>
          </a:prstGeom>
        </p:spPr>
      </p:pic>
    </p:spTree>
    <p:extLst>
      <p:ext uri="{BB962C8B-B14F-4D97-AF65-F5344CB8AC3E}">
        <p14:creationId xmlns:p14="http://schemas.microsoft.com/office/powerpoint/2010/main" val="43057953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30E51-61C2-41F0-9BFE-1873CF582E48}"/>
              </a:ext>
            </a:extLst>
          </p:cNvPr>
          <p:cNvSpPr>
            <a:spLocks noGrp="1"/>
          </p:cNvSpPr>
          <p:nvPr>
            <p:ph type="body" sz="quarter" idx="10"/>
          </p:nvPr>
        </p:nvSpPr>
        <p:spPr/>
        <p:txBody>
          <a:bodyPr/>
          <a:lstStyle/>
          <a:p>
            <a:r>
              <a:rPr lang="en-US" dirty="0"/>
              <a:t>Supplemental Slides</a:t>
            </a:r>
          </a:p>
        </p:txBody>
      </p:sp>
    </p:spTree>
    <p:extLst>
      <p:ext uri="{BB962C8B-B14F-4D97-AF65-F5344CB8AC3E}">
        <p14:creationId xmlns:p14="http://schemas.microsoft.com/office/powerpoint/2010/main" val="19669392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3200" y="1349575"/>
            <a:ext cx="2611347" cy="1798476"/>
          </a:xfrm>
          <a:prstGeom prst="rect">
            <a:avLst/>
          </a:prstGeom>
        </p:spPr>
      </p:pic>
      <p:sp>
        <p:nvSpPr>
          <p:cNvPr id="8" name="textTMPowerOn"/>
          <p:cNvSpPr txBox="1"/>
          <p:nvPr/>
        </p:nvSpPr>
        <p:spPr>
          <a:xfrm>
            <a:off x="4852895" y="1374445"/>
            <a:ext cx="6598704" cy="464230"/>
          </a:xfrm>
          <a:prstGeom prst="rect">
            <a:avLst/>
          </a:prstGeom>
          <a:noFill/>
        </p:spPr>
        <p:txBody>
          <a:bodyPr wrap="square" rtlCol="0">
            <a:spAutoFit/>
          </a:bodyPr>
          <a:lstStyle/>
          <a:p>
            <a:pPr>
              <a:lnSpc>
                <a:spcPts val="2933"/>
              </a:lnSpc>
            </a:pPr>
            <a:r>
              <a:rPr lang="en-US" sz="3200" dirty="0">
                <a:solidFill>
                  <a:schemeClr val="tx2"/>
                </a:solidFill>
                <a:latin typeface="Arial Narrow"/>
                <a:cs typeface="Arial Narrow"/>
              </a:rPr>
              <a:t>ThinManager terminal is powered on</a:t>
            </a:r>
          </a:p>
        </p:txBody>
      </p:sp>
      <p:sp>
        <p:nvSpPr>
          <p:cNvPr id="2" name="slideTitle"/>
          <p:cNvSpPr>
            <a:spLocks noGrp="1"/>
          </p:cNvSpPr>
          <p:nvPr>
            <p:ph type="title"/>
          </p:nvPr>
        </p:nvSpPr>
        <p:spPr/>
        <p:txBody>
          <a:bodyPr/>
          <a:lstStyle/>
          <a:p>
            <a:r>
              <a:rPr lang="en-US" dirty="0">
                <a:latin typeface="+mj-lt"/>
              </a:rPr>
              <a:t>Thin Client is Powered On</a:t>
            </a:r>
          </a:p>
        </p:txBody>
      </p:sp>
      <p:pic>
        <p:nvPicPr>
          <p:cNvPr id="43" name="pictureTMServer"/>
          <p:cNvPicPr/>
          <p:nvPr/>
        </p:nvPicPr>
        <p:blipFill>
          <a:blip r:embed="rId4" cstate="screen">
            <a:extLst>
              <a:ext uri="{28A0092B-C50C-407E-A947-70E740481C1C}">
                <a14:useLocalDpi xmlns:a14="http://schemas.microsoft.com/office/drawing/2010/main"/>
              </a:ext>
            </a:extLst>
          </a:blip>
          <a:stretch>
            <a:fillRect/>
          </a:stretch>
        </p:blipFill>
        <p:spPr>
          <a:xfrm flipH="1">
            <a:off x="203200" y="5500846"/>
            <a:ext cx="2907784" cy="1064153"/>
          </a:xfrm>
          <a:prstGeom prst="rect">
            <a:avLst/>
          </a:prstGeom>
          <a:ln w="12700">
            <a:miter lim="400000"/>
          </a:ln>
        </p:spPr>
      </p:pic>
      <p:pic>
        <p:nvPicPr>
          <p:cNvPr id="44" name="pictureTMServe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14" y="5870921"/>
            <a:ext cx="395551" cy="32400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93586" y="2690791"/>
            <a:ext cx="563700" cy="1478221"/>
          </a:xfrm>
          <a:prstGeom prst="rect">
            <a:avLst/>
          </a:prstGeom>
        </p:spPr>
      </p:pic>
      <p:pic>
        <p:nvPicPr>
          <p:cNvPr id="3" name="pictureTMClient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555" y="3387752"/>
            <a:ext cx="395551" cy="324000"/>
          </a:xfrm>
          <a:prstGeom prst="rect">
            <a:avLst/>
          </a:prstGeom>
        </p:spPr>
      </p:pic>
    </p:spTree>
    <p:extLst>
      <p:ext uri="{BB962C8B-B14F-4D97-AF65-F5344CB8AC3E}">
        <p14:creationId xmlns:p14="http://schemas.microsoft.com/office/powerpoint/2010/main" val="27384634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3200" y="1349575"/>
            <a:ext cx="2611347" cy="1798476"/>
          </a:xfrm>
          <a:prstGeom prst="rect">
            <a:avLst/>
          </a:prstGeom>
        </p:spPr>
      </p:pic>
      <p:sp>
        <p:nvSpPr>
          <p:cNvPr id="2" name="slideTitle"/>
          <p:cNvSpPr>
            <a:spLocks noGrp="1"/>
          </p:cNvSpPr>
          <p:nvPr>
            <p:ph type="title"/>
          </p:nvPr>
        </p:nvSpPr>
        <p:spPr/>
        <p:txBody>
          <a:bodyPr/>
          <a:lstStyle/>
          <a:p>
            <a:r>
              <a:rPr lang="en-US" dirty="0" err="1">
                <a:latin typeface="+mj-lt"/>
              </a:rPr>
              <a:t>ThinManager</a:t>
            </a:r>
            <a:r>
              <a:rPr lang="en-US" dirty="0">
                <a:latin typeface="+mj-lt"/>
              </a:rPr>
              <a:t> Firmware is Delivered</a:t>
            </a:r>
          </a:p>
        </p:txBody>
      </p:sp>
      <p:pic>
        <p:nvPicPr>
          <p:cNvPr id="43" name="pictureTMServer"/>
          <p:cNvPicPr/>
          <p:nvPr/>
        </p:nvPicPr>
        <p:blipFill>
          <a:blip r:embed="rId4" cstate="screen">
            <a:extLst>
              <a:ext uri="{28A0092B-C50C-407E-A947-70E740481C1C}">
                <a14:useLocalDpi xmlns:a14="http://schemas.microsoft.com/office/drawing/2010/main"/>
              </a:ext>
            </a:extLst>
          </a:blip>
          <a:stretch>
            <a:fillRect/>
          </a:stretch>
        </p:blipFill>
        <p:spPr>
          <a:xfrm flipH="1">
            <a:off x="203200" y="5500846"/>
            <a:ext cx="2907784" cy="1064153"/>
          </a:xfrm>
          <a:prstGeom prst="rect">
            <a:avLst/>
          </a:prstGeom>
          <a:ln w="12700">
            <a:miter lim="400000"/>
          </a:ln>
        </p:spPr>
      </p:pic>
      <p:pic>
        <p:nvPicPr>
          <p:cNvPr id="44" name="pictureTMServe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14" y="5870921"/>
            <a:ext cx="395551" cy="32400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93586" y="2690791"/>
            <a:ext cx="563700" cy="1478221"/>
          </a:xfrm>
          <a:prstGeom prst="rect">
            <a:avLst/>
          </a:prstGeom>
        </p:spPr>
      </p:pic>
      <p:pic>
        <p:nvPicPr>
          <p:cNvPr id="3" name="pictureTMClient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555" y="3387752"/>
            <a:ext cx="395551" cy="324000"/>
          </a:xfrm>
          <a:prstGeom prst="rect">
            <a:avLst/>
          </a:prstGeom>
        </p:spPr>
      </p:pic>
      <p:sp>
        <p:nvSpPr>
          <p:cNvPr id="9" name="textTMFirmware"/>
          <p:cNvSpPr txBox="1"/>
          <p:nvPr/>
        </p:nvSpPr>
        <p:spPr>
          <a:xfrm>
            <a:off x="4852895" y="1375147"/>
            <a:ext cx="6896847" cy="2323713"/>
          </a:xfrm>
          <a:prstGeom prst="rect">
            <a:avLst/>
          </a:prstGeom>
          <a:noFill/>
        </p:spPr>
        <p:txBody>
          <a:bodyPr wrap="square" rtlCol="0">
            <a:spAutoFit/>
          </a:bodyPr>
          <a:lstStyle/>
          <a:p>
            <a:pPr>
              <a:lnSpc>
                <a:spcPts val="2933"/>
              </a:lnSpc>
            </a:pPr>
            <a:r>
              <a:rPr lang="en-US" sz="3200" dirty="0">
                <a:solidFill>
                  <a:schemeClr val="tx2"/>
                </a:solidFill>
                <a:latin typeface="Arial Narrow"/>
                <a:cs typeface="Arial Narrow"/>
              </a:rPr>
              <a:t>ThinManager firmware is delivered to terminal</a:t>
            </a:r>
          </a:p>
          <a:p>
            <a:pPr marL="457189" indent="-457189">
              <a:lnSpc>
                <a:spcPts val="2933"/>
              </a:lnSpc>
              <a:buFont typeface="Arial" panose="020B0604020202020204" pitchFamily="34" charset="0"/>
              <a:buChar char="•"/>
            </a:pPr>
            <a:r>
              <a:rPr lang="en-US" sz="2133" dirty="0">
                <a:solidFill>
                  <a:schemeClr val="tx2"/>
                </a:solidFill>
                <a:latin typeface="Arial Narrow"/>
                <a:cs typeface="Arial Narrow"/>
              </a:rPr>
              <a:t>The ThinManager firmware is delivered by the </a:t>
            </a:r>
            <a:r>
              <a:rPr lang="en-US" sz="2133" dirty="0" err="1">
                <a:solidFill>
                  <a:schemeClr val="tx2"/>
                </a:solidFill>
                <a:latin typeface="Arial Narrow"/>
                <a:cs typeface="Arial Narrow"/>
              </a:rPr>
              <a:t>ThinServer</a:t>
            </a:r>
            <a:r>
              <a:rPr lang="en-US" sz="2133" dirty="0">
                <a:solidFill>
                  <a:schemeClr val="tx2"/>
                </a:solidFill>
                <a:latin typeface="Arial Narrow"/>
                <a:cs typeface="Arial Narrow"/>
              </a:rPr>
              <a:t> service</a:t>
            </a:r>
          </a:p>
          <a:p>
            <a:pPr marL="457189" indent="-457189">
              <a:lnSpc>
                <a:spcPts val="2933"/>
              </a:lnSpc>
              <a:buFont typeface="Arial" panose="020B0604020202020204" pitchFamily="34" charset="0"/>
              <a:buChar char="•"/>
            </a:pPr>
            <a:r>
              <a:rPr lang="en-US" sz="2133" dirty="0">
                <a:solidFill>
                  <a:schemeClr val="tx2"/>
                </a:solidFill>
                <a:latin typeface="Arial Narrow"/>
                <a:cs typeface="Arial Narrow"/>
              </a:rPr>
              <a:t>The firmware is the ThinManager OS</a:t>
            </a:r>
          </a:p>
          <a:p>
            <a:pPr marL="457189" indent="-457189">
              <a:lnSpc>
                <a:spcPts val="2933"/>
              </a:lnSpc>
              <a:buFont typeface="Arial" panose="020B0604020202020204" pitchFamily="34" charset="0"/>
              <a:buChar char="•"/>
            </a:pPr>
            <a:r>
              <a:rPr lang="en-US" sz="2133" dirty="0">
                <a:solidFill>
                  <a:schemeClr val="tx2"/>
                </a:solidFill>
                <a:latin typeface="Arial Narrow"/>
                <a:cs typeface="Arial Narrow"/>
              </a:rPr>
              <a:t>It is delivered to a thin client right at boot time</a:t>
            </a:r>
          </a:p>
        </p:txBody>
      </p:sp>
      <p:sp>
        <p:nvSpPr>
          <p:cNvPr id="10" name="arrowTMFirmware"/>
          <p:cNvSpPr/>
          <p:nvPr/>
        </p:nvSpPr>
        <p:spPr bwMode="auto">
          <a:xfrm>
            <a:off x="1607171" y="3805382"/>
            <a:ext cx="695763" cy="1723921"/>
          </a:xfrm>
          <a:prstGeom prst="upArrow">
            <a:avLst/>
          </a:prstGeom>
          <a:solidFill>
            <a:schemeClr val="accent3">
              <a:lumMod val="40000"/>
              <a:lumOff val="6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Firmware</a:t>
            </a:r>
          </a:p>
        </p:txBody>
      </p:sp>
      <p:sp>
        <p:nvSpPr>
          <p:cNvPr id="5" name="Rectangle 4"/>
          <p:cNvSpPr/>
          <p:nvPr/>
        </p:nvSpPr>
        <p:spPr bwMode="auto">
          <a:xfrm>
            <a:off x="344824" y="1593968"/>
            <a:ext cx="2328672" cy="1324723"/>
          </a:xfrm>
          <a:prstGeom prst="rect">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pic>
        <p:nvPicPr>
          <p:cNvPr id="13" name="pictureTMFirmwar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793" y="1623932"/>
            <a:ext cx="1674160" cy="1249763"/>
          </a:xfrm>
          <a:prstGeom prst="rect">
            <a:avLst/>
          </a:prstGeom>
        </p:spPr>
      </p:pic>
    </p:spTree>
    <p:extLst>
      <p:ext uri="{BB962C8B-B14F-4D97-AF65-F5344CB8AC3E}">
        <p14:creationId xmlns:p14="http://schemas.microsoft.com/office/powerpoint/2010/main" val="42333732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3200" y="1349575"/>
            <a:ext cx="2611347" cy="1798476"/>
          </a:xfrm>
          <a:prstGeom prst="rect">
            <a:avLst/>
          </a:prstGeom>
        </p:spPr>
      </p:pic>
      <p:sp>
        <p:nvSpPr>
          <p:cNvPr id="2" name="slideTitle"/>
          <p:cNvSpPr>
            <a:spLocks noGrp="1"/>
          </p:cNvSpPr>
          <p:nvPr>
            <p:ph type="title"/>
          </p:nvPr>
        </p:nvSpPr>
        <p:spPr/>
        <p:txBody>
          <a:bodyPr/>
          <a:lstStyle/>
          <a:p>
            <a:r>
              <a:rPr lang="en-US" dirty="0">
                <a:latin typeface="+mj-lt"/>
              </a:rPr>
              <a:t>Terminal Profile is Delivered</a:t>
            </a:r>
          </a:p>
        </p:txBody>
      </p:sp>
      <p:pic>
        <p:nvPicPr>
          <p:cNvPr id="43" name="pictureTMServer"/>
          <p:cNvPicPr/>
          <p:nvPr/>
        </p:nvPicPr>
        <p:blipFill>
          <a:blip r:embed="rId4" cstate="screen">
            <a:extLst>
              <a:ext uri="{28A0092B-C50C-407E-A947-70E740481C1C}">
                <a14:useLocalDpi xmlns:a14="http://schemas.microsoft.com/office/drawing/2010/main"/>
              </a:ext>
            </a:extLst>
          </a:blip>
          <a:stretch>
            <a:fillRect/>
          </a:stretch>
        </p:blipFill>
        <p:spPr>
          <a:xfrm flipH="1">
            <a:off x="203200" y="5500846"/>
            <a:ext cx="2907784" cy="1064153"/>
          </a:xfrm>
          <a:prstGeom prst="rect">
            <a:avLst/>
          </a:prstGeom>
          <a:ln w="12700">
            <a:miter lim="400000"/>
          </a:ln>
        </p:spPr>
      </p:pic>
      <p:pic>
        <p:nvPicPr>
          <p:cNvPr id="44" name="pictureTMServe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14" y="5870921"/>
            <a:ext cx="395551" cy="32400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93586" y="2690791"/>
            <a:ext cx="563700" cy="1478221"/>
          </a:xfrm>
          <a:prstGeom prst="rect">
            <a:avLst/>
          </a:prstGeom>
        </p:spPr>
      </p:pic>
      <p:pic>
        <p:nvPicPr>
          <p:cNvPr id="3" name="pictureTMClient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555" y="3387752"/>
            <a:ext cx="395551" cy="324000"/>
          </a:xfrm>
          <a:prstGeom prst="rect">
            <a:avLst/>
          </a:prstGeom>
        </p:spPr>
      </p:pic>
      <p:sp>
        <p:nvSpPr>
          <p:cNvPr id="10" name="arrowTMFirmware"/>
          <p:cNvSpPr/>
          <p:nvPr/>
        </p:nvSpPr>
        <p:spPr bwMode="auto">
          <a:xfrm>
            <a:off x="1607171" y="3805382"/>
            <a:ext cx="695763" cy="1723921"/>
          </a:xfrm>
          <a:prstGeom prst="upArrow">
            <a:avLst/>
          </a:prstGeom>
          <a:solidFill>
            <a:srgbClr val="FFFF6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Profile</a:t>
            </a:r>
          </a:p>
        </p:txBody>
      </p:sp>
      <p:sp>
        <p:nvSpPr>
          <p:cNvPr id="5" name="Rectangle 4"/>
          <p:cNvSpPr/>
          <p:nvPr/>
        </p:nvSpPr>
        <p:spPr bwMode="auto">
          <a:xfrm>
            <a:off x="344824" y="1593968"/>
            <a:ext cx="2328672" cy="1324723"/>
          </a:xfrm>
          <a:prstGeom prst="rect">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12" name="textTMProfile"/>
          <p:cNvSpPr txBox="1"/>
          <p:nvPr/>
        </p:nvSpPr>
        <p:spPr>
          <a:xfrm>
            <a:off x="4867037" y="1378814"/>
            <a:ext cx="6882704" cy="2323713"/>
          </a:xfrm>
          <a:prstGeom prst="rect">
            <a:avLst/>
          </a:prstGeom>
          <a:noFill/>
        </p:spPr>
        <p:txBody>
          <a:bodyPr wrap="square" rtlCol="0">
            <a:spAutoFit/>
          </a:bodyPr>
          <a:lstStyle/>
          <a:p>
            <a:pPr>
              <a:lnSpc>
                <a:spcPts val="2933"/>
              </a:lnSpc>
            </a:pPr>
            <a:r>
              <a:rPr lang="en-US" sz="3200" dirty="0">
                <a:solidFill>
                  <a:schemeClr val="tx2"/>
                </a:solidFill>
                <a:latin typeface="Arial Narrow"/>
                <a:cs typeface="Arial Narrow"/>
              </a:rPr>
              <a:t>ThinManager Terminal Profile delivered</a:t>
            </a:r>
          </a:p>
          <a:p>
            <a:pPr marL="380990" indent="-380990">
              <a:lnSpc>
                <a:spcPts val="2933"/>
              </a:lnSpc>
              <a:buFont typeface="Arial" panose="020B0604020202020204" pitchFamily="34" charset="0"/>
              <a:buChar char="•"/>
            </a:pPr>
            <a:r>
              <a:rPr lang="en-US" sz="2133" dirty="0">
                <a:solidFill>
                  <a:schemeClr val="tx2"/>
                </a:solidFill>
                <a:latin typeface="Arial Narrow"/>
                <a:cs typeface="Arial Narrow"/>
              </a:rPr>
              <a:t>The Terminal Profile is also delivered by the </a:t>
            </a:r>
            <a:r>
              <a:rPr lang="en-US" sz="2133" dirty="0" err="1">
                <a:solidFill>
                  <a:schemeClr val="tx2"/>
                </a:solidFill>
                <a:latin typeface="Arial Narrow"/>
                <a:cs typeface="Arial Narrow"/>
              </a:rPr>
              <a:t>ThinServer</a:t>
            </a:r>
            <a:r>
              <a:rPr lang="en-US" sz="2133" dirty="0">
                <a:solidFill>
                  <a:schemeClr val="tx2"/>
                </a:solidFill>
                <a:latin typeface="Arial Narrow"/>
                <a:cs typeface="Arial Narrow"/>
              </a:rPr>
              <a:t> service</a:t>
            </a:r>
          </a:p>
          <a:p>
            <a:pPr marL="380990" indent="-380990">
              <a:lnSpc>
                <a:spcPts val="2933"/>
              </a:lnSpc>
              <a:buFont typeface="Arial" panose="020B0604020202020204" pitchFamily="34" charset="0"/>
              <a:buChar char="•"/>
            </a:pPr>
            <a:r>
              <a:rPr lang="en-US" sz="2133" dirty="0">
                <a:solidFill>
                  <a:schemeClr val="tx2"/>
                </a:solidFill>
                <a:latin typeface="Arial Narrow"/>
                <a:cs typeface="Arial Narrow"/>
              </a:rPr>
              <a:t>The Terminal Profile defines the terminal content to deliver</a:t>
            </a:r>
          </a:p>
          <a:p>
            <a:pPr marL="380990" indent="-380990">
              <a:lnSpc>
                <a:spcPts val="2933"/>
              </a:lnSpc>
              <a:buFont typeface="Arial" panose="020B0604020202020204" pitchFamily="34" charset="0"/>
              <a:buChar char="•"/>
            </a:pPr>
            <a:r>
              <a:rPr lang="en-US" sz="2133" dirty="0">
                <a:solidFill>
                  <a:schemeClr val="tx2"/>
                </a:solidFill>
                <a:latin typeface="Arial Narrow"/>
                <a:cs typeface="Arial Narrow"/>
              </a:rPr>
              <a:t>It also defines how to display or visualize the content</a:t>
            </a:r>
          </a:p>
          <a:p>
            <a:pPr marL="380990" indent="-380990">
              <a:lnSpc>
                <a:spcPts val="2933"/>
              </a:lnSpc>
              <a:buFont typeface="Arial" panose="020B0604020202020204" pitchFamily="34" charset="0"/>
              <a:buChar char="•"/>
            </a:pPr>
            <a:r>
              <a:rPr lang="en-US" sz="2133" dirty="0">
                <a:solidFill>
                  <a:schemeClr val="tx2"/>
                </a:solidFill>
                <a:latin typeface="Arial Narrow"/>
                <a:cs typeface="Arial Narrow"/>
              </a:rPr>
              <a:t>Modules for touchscreens, badge readers, etc. can also be added to the terminal profile</a:t>
            </a:r>
          </a:p>
        </p:txBody>
      </p:sp>
      <p:pic>
        <p:nvPicPr>
          <p:cNvPr id="15" name="pictureTMProfil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623" y="1572613"/>
            <a:ext cx="1690501" cy="1352401"/>
          </a:xfrm>
          <a:prstGeom prst="rect">
            <a:avLst/>
          </a:prstGeom>
        </p:spPr>
      </p:pic>
    </p:spTree>
    <p:extLst>
      <p:ext uri="{BB962C8B-B14F-4D97-AF65-F5344CB8AC3E}">
        <p14:creationId xmlns:p14="http://schemas.microsoft.com/office/powerpoint/2010/main" val="152339913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3200" y="1349575"/>
            <a:ext cx="2611347" cy="1798476"/>
          </a:xfrm>
          <a:prstGeom prst="rect">
            <a:avLst/>
          </a:prstGeom>
        </p:spPr>
      </p:pic>
      <p:sp>
        <p:nvSpPr>
          <p:cNvPr id="2" name="slideTitle"/>
          <p:cNvSpPr>
            <a:spLocks noGrp="1"/>
          </p:cNvSpPr>
          <p:nvPr>
            <p:ph type="title"/>
          </p:nvPr>
        </p:nvSpPr>
        <p:spPr/>
        <p:txBody>
          <a:bodyPr/>
          <a:lstStyle/>
          <a:p>
            <a:r>
              <a:rPr lang="en-US" dirty="0">
                <a:latin typeface="+mj-lt"/>
              </a:rPr>
              <a:t>Terminal Profile Content Delivered</a:t>
            </a:r>
          </a:p>
        </p:txBody>
      </p:sp>
      <p:pic>
        <p:nvPicPr>
          <p:cNvPr id="43" name="pictureTMServer"/>
          <p:cNvPicPr/>
          <p:nvPr/>
        </p:nvPicPr>
        <p:blipFill>
          <a:blip r:embed="rId4" cstate="screen">
            <a:extLst>
              <a:ext uri="{28A0092B-C50C-407E-A947-70E740481C1C}">
                <a14:useLocalDpi xmlns:a14="http://schemas.microsoft.com/office/drawing/2010/main"/>
              </a:ext>
            </a:extLst>
          </a:blip>
          <a:stretch>
            <a:fillRect/>
          </a:stretch>
        </p:blipFill>
        <p:spPr>
          <a:xfrm flipH="1">
            <a:off x="203200" y="5500846"/>
            <a:ext cx="2907784" cy="1064153"/>
          </a:xfrm>
          <a:prstGeom prst="rect">
            <a:avLst/>
          </a:prstGeom>
          <a:ln w="12700">
            <a:miter lim="400000"/>
          </a:ln>
        </p:spPr>
      </p:pic>
      <p:pic>
        <p:nvPicPr>
          <p:cNvPr id="44" name="pictureTMServe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14" y="5870921"/>
            <a:ext cx="395551" cy="32400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93586" y="2690791"/>
            <a:ext cx="563700" cy="1478221"/>
          </a:xfrm>
          <a:prstGeom prst="rect">
            <a:avLst/>
          </a:prstGeom>
        </p:spPr>
      </p:pic>
      <p:pic>
        <p:nvPicPr>
          <p:cNvPr id="3" name="pictureTMClient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555" y="3387752"/>
            <a:ext cx="395551" cy="324000"/>
          </a:xfrm>
          <a:prstGeom prst="rect">
            <a:avLst/>
          </a:prstGeom>
        </p:spPr>
      </p:pic>
      <p:sp>
        <p:nvSpPr>
          <p:cNvPr id="10" name="arrowTMFirmware"/>
          <p:cNvSpPr/>
          <p:nvPr/>
        </p:nvSpPr>
        <p:spPr bwMode="auto">
          <a:xfrm>
            <a:off x="1607171" y="3805382"/>
            <a:ext cx="695763" cy="1723921"/>
          </a:xfrm>
          <a:prstGeom prst="upArrow">
            <a:avLst/>
          </a:prstGeom>
          <a:solidFill>
            <a:schemeClr val="accent6">
              <a:lumMod val="60000"/>
              <a:lumOff val="4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Terminal Content</a:t>
            </a:r>
          </a:p>
        </p:txBody>
      </p:sp>
      <p:sp>
        <p:nvSpPr>
          <p:cNvPr id="5" name="Rectangle 4"/>
          <p:cNvSpPr/>
          <p:nvPr/>
        </p:nvSpPr>
        <p:spPr bwMode="auto">
          <a:xfrm>
            <a:off x="344824" y="1593968"/>
            <a:ext cx="2328672" cy="1324723"/>
          </a:xfrm>
          <a:prstGeom prst="rect">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13" name="textTMContent"/>
          <p:cNvSpPr txBox="1"/>
          <p:nvPr/>
        </p:nvSpPr>
        <p:spPr>
          <a:xfrm>
            <a:off x="4867834" y="1383784"/>
            <a:ext cx="6881908" cy="2323713"/>
          </a:xfrm>
          <a:prstGeom prst="rect">
            <a:avLst/>
          </a:prstGeom>
          <a:noFill/>
        </p:spPr>
        <p:txBody>
          <a:bodyPr wrap="square" rtlCol="0">
            <a:spAutoFit/>
          </a:bodyPr>
          <a:lstStyle/>
          <a:p>
            <a:pPr>
              <a:lnSpc>
                <a:spcPts val="2933"/>
              </a:lnSpc>
            </a:pPr>
            <a:r>
              <a:rPr lang="en-US" sz="3200" dirty="0">
                <a:solidFill>
                  <a:schemeClr val="tx2"/>
                </a:solidFill>
                <a:latin typeface="Arial Narrow"/>
                <a:cs typeface="Arial Narrow"/>
              </a:rPr>
              <a:t>Content assigned to Terminal Profile delivered</a:t>
            </a:r>
          </a:p>
          <a:p>
            <a:pPr marL="457189" indent="-457189">
              <a:lnSpc>
                <a:spcPts val="2933"/>
              </a:lnSpc>
              <a:buFont typeface="Arial" panose="020B0604020202020204" pitchFamily="34" charset="0"/>
              <a:buChar char="•"/>
            </a:pPr>
            <a:r>
              <a:rPr lang="en-US" sz="2133" dirty="0">
                <a:solidFill>
                  <a:schemeClr val="tx2"/>
                </a:solidFill>
                <a:latin typeface="Arial Narrow"/>
                <a:cs typeface="Arial Narrow"/>
              </a:rPr>
              <a:t>ThinManager can deliver content in 3 different ways:</a:t>
            </a:r>
          </a:p>
          <a:p>
            <a:pPr marL="1066641" lvl="1" indent="-457189">
              <a:lnSpc>
                <a:spcPts val="2933"/>
              </a:lnSpc>
              <a:buFont typeface="+mj-lt"/>
              <a:buAutoNum type="arabicPeriod"/>
            </a:pPr>
            <a:r>
              <a:rPr lang="en-US" sz="2133" dirty="0">
                <a:solidFill>
                  <a:schemeClr val="tx2"/>
                </a:solidFill>
                <a:latin typeface="Arial Narrow"/>
                <a:cs typeface="Arial Narrow"/>
              </a:rPr>
              <a:t>Assign content to the terminal</a:t>
            </a:r>
          </a:p>
          <a:p>
            <a:pPr marL="1066641" lvl="1" indent="-457189">
              <a:lnSpc>
                <a:spcPts val="2933"/>
              </a:lnSpc>
              <a:buFont typeface="+mj-lt"/>
              <a:buAutoNum type="arabicPeriod"/>
            </a:pPr>
            <a:r>
              <a:rPr lang="en-US" sz="2133" dirty="0">
                <a:solidFill>
                  <a:schemeClr val="tx2"/>
                </a:solidFill>
                <a:latin typeface="Arial Narrow"/>
                <a:cs typeface="Arial Narrow"/>
              </a:rPr>
              <a:t>Assign content to a user or user role</a:t>
            </a:r>
          </a:p>
          <a:p>
            <a:pPr marL="1066641" lvl="1" indent="-457189">
              <a:lnSpc>
                <a:spcPts val="2933"/>
              </a:lnSpc>
              <a:buFont typeface="+mj-lt"/>
              <a:buAutoNum type="arabicPeriod"/>
            </a:pPr>
            <a:r>
              <a:rPr lang="en-US" sz="2133" dirty="0">
                <a:solidFill>
                  <a:schemeClr val="tx2"/>
                </a:solidFill>
                <a:latin typeface="Arial Narrow"/>
                <a:cs typeface="Arial Narrow"/>
              </a:rPr>
              <a:t>Assign content to a location (Relevance)</a:t>
            </a:r>
          </a:p>
        </p:txBody>
      </p:sp>
      <p:pic>
        <p:nvPicPr>
          <p:cNvPr id="14" name="pictureTMConten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73" y="1651775"/>
            <a:ext cx="2122800" cy="1194075"/>
          </a:xfrm>
          <a:prstGeom prst="rect">
            <a:avLst/>
          </a:prstGeom>
        </p:spPr>
      </p:pic>
    </p:spTree>
    <p:extLst>
      <p:ext uri="{BB962C8B-B14F-4D97-AF65-F5344CB8AC3E}">
        <p14:creationId xmlns:p14="http://schemas.microsoft.com/office/powerpoint/2010/main" val="7170498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43F4BCAB-E13F-4F9F-8A76-828AD41FC0E9}"/>
              </a:ext>
            </a:extLst>
          </p:cNvPr>
          <p:cNvSpPr txBox="1">
            <a:spLocks/>
          </p:cNvSpPr>
          <p:nvPr/>
        </p:nvSpPr>
        <p:spPr>
          <a:xfrm>
            <a:off x="190500" y="1257300"/>
            <a:ext cx="11811000"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None/>
            </a:pPr>
            <a:r>
              <a:rPr lang="en-US" kern="0" dirty="0"/>
              <a:t>Useful Material and Links</a:t>
            </a:r>
          </a:p>
          <a:p>
            <a:pPr lvl="1" defTabSz="914400">
              <a:buFont typeface="Arial" panose="020B0604020202020204" pitchFamily="34" charset="0"/>
              <a:buChar char="•"/>
            </a:pPr>
            <a:r>
              <a:rPr lang="en-US" kern="0" dirty="0">
                <a:hlinkClick r:id="rId2"/>
              </a:rPr>
              <a:t>ThinManager RAKB Table of Contents</a:t>
            </a:r>
            <a:endParaRPr lang="en-US" kern="0" dirty="0"/>
          </a:p>
          <a:p>
            <a:pPr lvl="1" defTabSz="914400">
              <a:buFont typeface="Arial" panose="020B0604020202020204" pitchFamily="34" charset="0"/>
              <a:buChar char="•"/>
            </a:pPr>
            <a:r>
              <a:rPr lang="en-US" kern="0" dirty="0">
                <a:hlinkClick r:id="rId3"/>
              </a:rPr>
              <a:t>Deployment Guide with FT View SE</a:t>
            </a:r>
            <a:endParaRPr lang="en-US" kern="0" dirty="0">
              <a:hlinkClick r:id="rId4"/>
            </a:endParaRPr>
          </a:p>
          <a:p>
            <a:pPr lvl="1" defTabSz="914400">
              <a:buFont typeface="Arial" panose="020B0604020202020204" pitchFamily="34" charset="0"/>
              <a:buChar char="•"/>
            </a:pPr>
            <a:r>
              <a:rPr lang="en-US" kern="0" dirty="0">
                <a:hlinkClick r:id="rId5"/>
              </a:rPr>
              <a:t>Architecture Review FAQ</a:t>
            </a:r>
            <a:endParaRPr lang="en-US" kern="0" dirty="0"/>
          </a:p>
          <a:p>
            <a:pPr lvl="1" defTabSz="914400">
              <a:buFont typeface="Arial" panose="020B0604020202020204" pitchFamily="34" charset="0"/>
              <a:buChar char="•"/>
            </a:pPr>
            <a:r>
              <a:rPr lang="en-US" kern="0" dirty="0">
                <a:hlinkClick r:id="rId6"/>
              </a:rPr>
              <a:t>Setting up a ThinManager System</a:t>
            </a:r>
            <a:endParaRPr lang="en-US" kern="0" dirty="0"/>
          </a:p>
          <a:p>
            <a:pPr lvl="1" defTabSz="914400">
              <a:buFont typeface="Arial" panose="020B0604020202020204" pitchFamily="34" charset="0"/>
              <a:buChar char="•"/>
            </a:pPr>
            <a:r>
              <a:rPr lang="en-US" kern="0" dirty="0">
                <a:solidFill>
                  <a:srgbClr val="000000"/>
                </a:solidFill>
                <a:hlinkClick r:id="rId7"/>
              </a:rPr>
              <a:t>ThinManager</a:t>
            </a:r>
            <a:r>
              <a:rPr lang="en-US" kern="0" dirty="0">
                <a:hlinkClick r:id="rId7"/>
              </a:rPr>
              <a:t> and PXE Boot</a:t>
            </a:r>
            <a:endParaRPr lang="en-US" kern="0" dirty="0"/>
          </a:p>
          <a:p>
            <a:pPr lvl="1" defTabSz="914400">
              <a:buFont typeface="Arial" panose="020B0604020202020204" pitchFamily="34" charset="0"/>
              <a:buChar char="•"/>
            </a:pPr>
            <a:r>
              <a:rPr lang="en-US" kern="0" dirty="0" err="1">
                <a:solidFill>
                  <a:srgbClr val="000000"/>
                </a:solidFill>
                <a:hlinkClick r:id="rId8"/>
              </a:rPr>
              <a:t>ThinManager</a:t>
            </a:r>
            <a:r>
              <a:rPr lang="en-US" kern="0" dirty="0">
                <a:hlinkClick r:id="rId8"/>
              </a:rPr>
              <a:t> Media</a:t>
            </a:r>
            <a:endParaRPr lang="en-US" kern="0" dirty="0"/>
          </a:p>
          <a:p>
            <a:pPr lvl="1" defTabSz="914400">
              <a:buFont typeface="Arial" panose="020B0604020202020204" pitchFamily="34" charset="0"/>
              <a:buChar char="•"/>
            </a:pPr>
            <a:r>
              <a:rPr lang="en-US" kern="0" dirty="0">
                <a:hlinkClick r:id="rId9"/>
              </a:rPr>
              <a:t>ThinManager and Security Best Practices</a:t>
            </a:r>
            <a:endParaRPr lang="en-US" kern="0" dirty="0"/>
          </a:p>
          <a:p>
            <a:pPr lvl="1" defTabSz="914400">
              <a:buFont typeface="Arial" panose="020B0604020202020204" pitchFamily="34" charset="0"/>
              <a:buChar char="•"/>
            </a:pPr>
            <a:r>
              <a:rPr lang="en-US" kern="0" dirty="0">
                <a:hlinkClick r:id="rId10"/>
              </a:rPr>
              <a:t>Supported Hardware</a:t>
            </a:r>
            <a:endParaRPr lang="en-US" kern="0" dirty="0"/>
          </a:p>
          <a:p>
            <a:pPr lvl="1" defTabSz="914400">
              <a:buFont typeface="Arial" panose="020B0604020202020204" pitchFamily="34" charset="0"/>
              <a:buChar char="•"/>
            </a:pPr>
            <a:r>
              <a:rPr lang="en-US" kern="0" dirty="0">
                <a:hlinkClick r:id="rId11"/>
              </a:rPr>
              <a:t>Ports</a:t>
            </a:r>
            <a:endParaRPr lang="en-US" kern="0" dirty="0"/>
          </a:p>
          <a:p>
            <a:pPr lvl="1" defTabSz="914400">
              <a:buFont typeface="Arial" panose="020B0604020202020204" pitchFamily="34" charset="0"/>
              <a:buChar char="•"/>
            </a:pPr>
            <a:r>
              <a:rPr lang="en-US" kern="0" dirty="0">
                <a:hlinkClick r:id="rId12"/>
              </a:rPr>
              <a:t>ThinManager Feature Support</a:t>
            </a:r>
            <a:endParaRPr lang="en-US" kern="0" dirty="0"/>
          </a:p>
          <a:p>
            <a:pPr lvl="1" defTabSz="914400">
              <a:buFont typeface="Arial" panose="020B0604020202020204" pitchFamily="34" charset="0"/>
              <a:buChar char="•"/>
            </a:pPr>
            <a:r>
              <a:rPr lang="en-US" kern="0" dirty="0">
                <a:hlinkClick r:id="rId13"/>
              </a:rPr>
              <a:t>ThinManager and Active Directory Integration</a:t>
            </a:r>
            <a:endParaRPr lang="en-US" kern="0" dirty="0"/>
          </a:p>
        </p:txBody>
      </p:sp>
      <p:pic>
        <p:nvPicPr>
          <p:cNvPr id="5" name="Picture 4">
            <a:extLst>
              <a:ext uri="{FF2B5EF4-FFF2-40B4-BE49-F238E27FC236}">
                <a16:creationId xmlns:a16="http://schemas.microsoft.com/office/drawing/2014/main" id="{E1791C38-1BA2-4E20-8510-8738566F9C83}"/>
              </a:ext>
            </a:extLst>
          </p:cNvPr>
          <p:cNvPicPr>
            <a:picLocks noChangeAspect="1"/>
          </p:cNvPicPr>
          <p:nvPr/>
        </p:nvPicPr>
        <p:blipFill>
          <a:blip r:embed="rId14"/>
          <a:stretch>
            <a:fillRect/>
          </a:stretch>
        </p:blipFill>
        <p:spPr>
          <a:xfrm>
            <a:off x="6915267" y="353860"/>
            <a:ext cx="4777127" cy="6150279"/>
          </a:xfrm>
          <a:prstGeom prst="rect">
            <a:avLst/>
          </a:prstGeom>
        </p:spPr>
      </p:pic>
      <p:sp>
        <p:nvSpPr>
          <p:cNvPr id="6" name="Title 2">
            <a:extLst>
              <a:ext uri="{FF2B5EF4-FFF2-40B4-BE49-F238E27FC236}">
                <a16:creationId xmlns:a16="http://schemas.microsoft.com/office/drawing/2014/main" id="{3E3B3C9A-04E5-4D87-A4C9-1AB5E395E34B}"/>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ThinManager Planning Guidance </a:t>
            </a:r>
          </a:p>
        </p:txBody>
      </p:sp>
      <p:cxnSp>
        <p:nvCxnSpPr>
          <p:cNvPr id="3" name="Straight Arrow Connector 2">
            <a:extLst>
              <a:ext uri="{FF2B5EF4-FFF2-40B4-BE49-F238E27FC236}">
                <a16:creationId xmlns:a16="http://schemas.microsoft.com/office/drawing/2014/main" id="{46F71F29-B9C8-467C-93C8-0EF0CB882C38}"/>
              </a:ext>
            </a:extLst>
          </p:cNvPr>
          <p:cNvCxnSpPr/>
          <p:nvPr/>
        </p:nvCxnSpPr>
        <p:spPr bwMode="auto">
          <a:xfrm>
            <a:off x="4748169" y="2172749"/>
            <a:ext cx="2374084" cy="0"/>
          </a:xfrm>
          <a:prstGeom prst="straightConnector1">
            <a:avLst/>
          </a:prstGeom>
          <a:noFill/>
          <a:ln w="9525" cap="flat" cmpd="sng" algn="ctr">
            <a:solidFill>
              <a:srgbClr val="CE153F"/>
            </a:solidFill>
            <a:prstDash val="solid"/>
            <a:round/>
            <a:headEnd type="none" w="med" len="med"/>
            <a:tailEnd type="triangle"/>
          </a:ln>
          <a:effectLst>
            <a:glow rad="63500">
              <a:schemeClr val="accent1">
                <a:satMod val="175000"/>
                <a:alpha val="40000"/>
              </a:schemeClr>
            </a:glow>
          </a:effectLst>
        </p:spPr>
      </p:cxnSp>
    </p:spTree>
    <p:extLst>
      <p:ext uri="{BB962C8B-B14F-4D97-AF65-F5344CB8AC3E}">
        <p14:creationId xmlns:p14="http://schemas.microsoft.com/office/powerpoint/2010/main" val="278285587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TMFirmware"/>
          <p:cNvSpPr/>
          <p:nvPr/>
        </p:nvSpPr>
        <p:spPr bwMode="auto">
          <a:xfrm>
            <a:off x="310222" y="3772983"/>
            <a:ext cx="695763" cy="1723921"/>
          </a:xfrm>
          <a:prstGeom prst="upArrow">
            <a:avLst/>
          </a:prstGeom>
          <a:solidFill>
            <a:schemeClr val="accent3">
              <a:lumMod val="40000"/>
              <a:lumOff val="6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Firmware</a:t>
            </a:r>
          </a:p>
        </p:txBody>
      </p:sp>
      <p:pic>
        <p:nvPicPr>
          <p:cNvPr id="4" name="Picture 3"/>
          <p:cNvPicPr>
            <a:picLocks noChangeAspect="1"/>
          </p:cNvPicPr>
          <p:nvPr/>
        </p:nvPicPr>
        <p:blipFill>
          <a:blip r:embed="rId3"/>
          <a:stretch>
            <a:fillRect/>
          </a:stretch>
        </p:blipFill>
        <p:spPr>
          <a:xfrm>
            <a:off x="203200" y="1349575"/>
            <a:ext cx="2611347" cy="1798476"/>
          </a:xfrm>
          <a:prstGeom prst="rect">
            <a:avLst/>
          </a:prstGeom>
        </p:spPr>
      </p:pic>
      <p:sp>
        <p:nvSpPr>
          <p:cNvPr id="2" name="slideTitle"/>
          <p:cNvSpPr>
            <a:spLocks noGrp="1"/>
          </p:cNvSpPr>
          <p:nvPr>
            <p:ph type="title"/>
          </p:nvPr>
        </p:nvSpPr>
        <p:spPr/>
        <p:txBody>
          <a:bodyPr/>
          <a:lstStyle/>
          <a:p>
            <a:r>
              <a:rPr lang="en-US" dirty="0">
                <a:latin typeface="+mj-lt"/>
              </a:rPr>
              <a:t>High Availability </a:t>
            </a:r>
          </a:p>
        </p:txBody>
      </p:sp>
      <p:pic>
        <p:nvPicPr>
          <p:cNvPr id="43" name="pictureTMServer"/>
          <p:cNvPicPr/>
          <p:nvPr/>
        </p:nvPicPr>
        <p:blipFill>
          <a:blip r:embed="rId4" cstate="screen">
            <a:extLst>
              <a:ext uri="{28A0092B-C50C-407E-A947-70E740481C1C}">
                <a14:useLocalDpi xmlns:a14="http://schemas.microsoft.com/office/drawing/2010/main"/>
              </a:ext>
            </a:extLst>
          </a:blip>
          <a:stretch>
            <a:fillRect/>
          </a:stretch>
        </p:blipFill>
        <p:spPr>
          <a:xfrm flipH="1">
            <a:off x="203200" y="5500846"/>
            <a:ext cx="2907784" cy="1064153"/>
          </a:xfrm>
          <a:prstGeom prst="rect">
            <a:avLst/>
          </a:prstGeom>
          <a:ln w="12700">
            <a:miter lim="400000"/>
          </a:ln>
        </p:spPr>
      </p:pic>
      <p:pic>
        <p:nvPicPr>
          <p:cNvPr id="44" name="pictureTMServe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14" y="5870921"/>
            <a:ext cx="395551" cy="32400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93586" y="2690791"/>
            <a:ext cx="563700" cy="1478221"/>
          </a:xfrm>
          <a:prstGeom prst="rect">
            <a:avLst/>
          </a:prstGeom>
        </p:spPr>
      </p:pic>
      <p:pic>
        <p:nvPicPr>
          <p:cNvPr id="3" name="pictureTMClient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555" y="3387752"/>
            <a:ext cx="395551" cy="324000"/>
          </a:xfrm>
          <a:prstGeom prst="rect">
            <a:avLst/>
          </a:prstGeom>
        </p:spPr>
      </p:pic>
      <p:sp>
        <p:nvSpPr>
          <p:cNvPr id="10" name="arrowTMFirmware"/>
          <p:cNvSpPr/>
          <p:nvPr/>
        </p:nvSpPr>
        <p:spPr bwMode="auto">
          <a:xfrm>
            <a:off x="802785" y="3772983"/>
            <a:ext cx="695763" cy="1723921"/>
          </a:xfrm>
          <a:prstGeom prst="upArrow">
            <a:avLst/>
          </a:prstGeom>
          <a:solidFill>
            <a:schemeClr val="accent6">
              <a:lumMod val="60000"/>
              <a:lumOff val="4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Terminal Content</a:t>
            </a:r>
          </a:p>
        </p:txBody>
      </p:sp>
      <p:sp>
        <p:nvSpPr>
          <p:cNvPr id="5" name="Rectangle 4"/>
          <p:cNvSpPr/>
          <p:nvPr/>
        </p:nvSpPr>
        <p:spPr bwMode="auto">
          <a:xfrm>
            <a:off x="344824" y="1593968"/>
            <a:ext cx="2328672" cy="1324723"/>
          </a:xfrm>
          <a:prstGeom prst="rect">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13" name="textTMContent"/>
          <p:cNvSpPr txBox="1"/>
          <p:nvPr/>
        </p:nvSpPr>
        <p:spPr>
          <a:xfrm>
            <a:off x="3603547" y="1097281"/>
            <a:ext cx="8261922" cy="5945538"/>
          </a:xfrm>
          <a:prstGeom prst="rect">
            <a:avLst/>
          </a:prstGeom>
          <a:noFill/>
        </p:spPr>
        <p:txBody>
          <a:bodyPr wrap="square" rtlCol="0">
            <a:spAutoFit/>
          </a:bodyPr>
          <a:lstStyle/>
          <a:p>
            <a:r>
              <a:rPr lang="en-US" sz="1200" b="1" dirty="0"/>
              <a:t>FactoryTalk View SE Redundancy:</a:t>
            </a:r>
            <a:endParaRPr lang="en-US" sz="1200" dirty="0"/>
          </a:p>
          <a:p>
            <a:r>
              <a:rPr lang="en-US" sz="1200" dirty="0"/>
              <a:t>Synchronized servers providing the application content to client software.  In the event the designated primary server is offline, the secondary server will provide the data communication to the controllers, application information, and alarming information. </a:t>
            </a:r>
          </a:p>
          <a:p>
            <a:r>
              <a:rPr lang="en-US" sz="1200" b="1" dirty="0"/>
              <a:t>ThinManager Redundancy:</a:t>
            </a:r>
            <a:endParaRPr lang="en-US" sz="1200" dirty="0"/>
          </a:p>
          <a:p>
            <a:r>
              <a:rPr lang="en-US" sz="1200" dirty="0"/>
              <a:t>Similar to </a:t>
            </a:r>
            <a:r>
              <a:rPr lang="en-US" sz="1200" dirty="0" err="1"/>
              <a:t>FTView</a:t>
            </a:r>
            <a:r>
              <a:rPr lang="en-US" sz="1200" dirty="0"/>
              <a:t> SE redundancy, this is a synchronized database the has the ability to deliver the terminal profile, relevance information, and firmware (ThinManager OS) to the thin clients.  Either ThinManager server can act as the Master and the Master is not designated on installation.</a:t>
            </a:r>
          </a:p>
          <a:p>
            <a:r>
              <a:rPr lang="en-US" sz="1200" b="1" dirty="0"/>
              <a:t>ThinManager Failover:</a:t>
            </a:r>
            <a:endParaRPr lang="en-US" sz="1200" dirty="0"/>
          </a:p>
          <a:p>
            <a:r>
              <a:rPr lang="en-US" sz="1200" dirty="0"/>
              <a:t>Failover is the configuration of the application to be delivered (in this case, FactoryTalk View SE) on two (or more) Remote Desktop Server Hosts.  In the event a </a:t>
            </a:r>
            <a:r>
              <a:rPr lang="en-US" sz="1200" dirty="0" err="1"/>
              <a:t>RDHost</a:t>
            </a:r>
            <a:r>
              <a:rPr lang="en-US" sz="1200" dirty="0"/>
              <a:t> is unavailable, the application can failover to run on another </a:t>
            </a:r>
            <a:r>
              <a:rPr lang="en-US" sz="1200" dirty="0" err="1"/>
              <a:t>RDHost</a:t>
            </a:r>
            <a:r>
              <a:rPr lang="en-US" sz="1200" dirty="0"/>
              <a:t> such that plant floor visualization is not lost.  There are two forms of failover: instant and standard.  Instant Failover is where the application is running on both </a:t>
            </a:r>
            <a:r>
              <a:rPr lang="en-US" sz="1200" dirty="0" err="1"/>
              <a:t>RDHost</a:t>
            </a:r>
            <a:r>
              <a:rPr lang="en-US" sz="1200" dirty="0"/>
              <a:t> servers and when a failover occurs, the loss of visualization is roughly 1-2 seconds.  Standard failover has a session connection established, but the application is not yet initialized on the failover </a:t>
            </a:r>
            <a:r>
              <a:rPr lang="en-US" sz="1200" dirty="0" err="1"/>
              <a:t>RDHost</a:t>
            </a:r>
            <a:r>
              <a:rPr lang="en-US" sz="1200" dirty="0"/>
              <a:t>.  In this case, the loss of plant floor visualization is roughly 15-20 seconds in the case of FactoryTalk View SE (the time it takes to launch and load the application).  The primary consideration for the difference between the two is resource consumption and server load.  Instant failover will consume more resources on the hosts.  This decision does not have to be made globally, and can be made on a thin client to thin client basis.  There is also no licensing consideration with Instant vs. Standard failover in the latest product releases. </a:t>
            </a:r>
          </a:p>
          <a:p>
            <a:r>
              <a:rPr lang="en-US" sz="1200" b="1" dirty="0"/>
              <a:t>ThinManager </a:t>
            </a:r>
            <a:r>
              <a:rPr lang="en-US" sz="1200" b="1" dirty="0" err="1"/>
              <a:t>SmartSession</a:t>
            </a:r>
            <a:r>
              <a:rPr lang="en-US" sz="1200" b="1" dirty="0"/>
              <a:t>:</a:t>
            </a:r>
            <a:endParaRPr lang="en-US" sz="1200" dirty="0"/>
          </a:p>
          <a:p>
            <a:r>
              <a:rPr lang="en-US" sz="1200" dirty="0" err="1"/>
              <a:t>SmartSession</a:t>
            </a:r>
            <a:r>
              <a:rPr lang="en-US" sz="1200" dirty="0"/>
              <a:t> is the ability for ThinManager to decide which server is least heavily loaded and launch any new sessions on the least heavily loaded server.  This feature is simple to configure and maintain from inside the ThinManager user interface.  </a:t>
            </a:r>
            <a:r>
              <a:rPr lang="en-US" sz="1200" dirty="0" err="1"/>
              <a:t>SmartSession</a:t>
            </a:r>
            <a:r>
              <a:rPr lang="en-US" sz="1200" dirty="0"/>
              <a:t> will not dynamically move sessions if a server is too heavily loaded.  This is something that we often see the OT side manage. </a:t>
            </a:r>
          </a:p>
          <a:p>
            <a:r>
              <a:rPr lang="en-US" sz="1200" b="1" dirty="0"/>
              <a:t>Remote Desktop Load Balancing:</a:t>
            </a:r>
            <a:endParaRPr lang="en-US" sz="1200" dirty="0"/>
          </a:p>
          <a:p>
            <a:r>
              <a:rPr lang="en-US" sz="1200" dirty="0"/>
              <a:t>Microsoft Remote Desktop includes the ability for multiple servers to be configured in a pool and to have the Connection Broker component of the Windows deployment manage and dynamically move sessions if hosts become too heavily loaded.  This typically requires IT support and understanding of proper Remote Desktop Services deployments.  Load balancing and </a:t>
            </a:r>
            <a:r>
              <a:rPr lang="en-US" sz="1200" dirty="0" err="1"/>
              <a:t>SmartSession</a:t>
            </a:r>
            <a:r>
              <a:rPr lang="en-US" sz="1200" dirty="0"/>
              <a:t> do not both need to be used, it is one or the other.</a:t>
            </a:r>
          </a:p>
          <a:p>
            <a:endParaRPr lang="en-US" sz="1200" dirty="0"/>
          </a:p>
          <a:p>
            <a:pPr marL="457189" indent="-457189">
              <a:lnSpc>
                <a:spcPts val="2933"/>
              </a:lnSpc>
              <a:buFont typeface="Arial" panose="020B0604020202020204" pitchFamily="34" charset="0"/>
              <a:buChar char="•"/>
            </a:pPr>
            <a:endParaRPr lang="en-US" sz="1200" dirty="0">
              <a:solidFill>
                <a:schemeClr val="tx2"/>
              </a:solidFill>
              <a:latin typeface="Arial Narrow"/>
              <a:cs typeface="Arial Narrow"/>
            </a:endParaRPr>
          </a:p>
        </p:txBody>
      </p:sp>
      <p:pic>
        <p:nvPicPr>
          <p:cNvPr id="14" name="pictureTMConten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73" y="1651775"/>
            <a:ext cx="2122800" cy="1194075"/>
          </a:xfrm>
          <a:prstGeom prst="rect">
            <a:avLst/>
          </a:prstGeom>
        </p:spPr>
      </p:pic>
      <p:pic>
        <p:nvPicPr>
          <p:cNvPr id="16" name="pictureTMServe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8703" y="5862634"/>
            <a:ext cx="395551" cy="324000"/>
          </a:xfrm>
          <a:prstGeom prst="rect">
            <a:avLst/>
          </a:prstGeom>
        </p:spPr>
      </p:pic>
      <p:sp>
        <p:nvSpPr>
          <p:cNvPr id="20" name="arrowTMFirmware">
            <a:extLst>
              <a:ext uri="{FF2B5EF4-FFF2-40B4-BE49-F238E27FC236}">
                <a16:creationId xmlns:a16="http://schemas.microsoft.com/office/drawing/2014/main" id="{5DF59E10-D93F-4DBE-91AB-BFD4DD59B3E6}"/>
              </a:ext>
            </a:extLst>
          </p:cNvPr>
          <p:cNvSpPr/>
          <p:nvPr/>
        </p:nvSpPr>
        <p:spPr bwMode="auto">
          <a:xfrm>
            <a:off x="1674043" y="3782365"/>
            <a:ext cx="695763" cy="1723921"/>
          </a:xfrm>
          <a:prstGeom prst="upArrow">
            <a:avLst/>
          </a:prstGeom>
          <a:solidFill>
            <a:schemeClr val="accent3">
              <a:lumMod val="40000"/>
              <a:lumOff val="6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Firmware</a:t>
            </a:r>
          </a:p>
        </p:txBody>
      </p:sp>
      <p:sp>
        <p:nvSpPr>
          <p:cNvPr id="21" name="arrowTMFirmware">
            <a:extLst>
              <a:ext uri="{FF2B5EF4-FFF2-40B4-BE49-F238E27FC236}">
                <a16:creationId xmlns:a16="http://schemas.microsoft.com/office/drawing/2014/main" id="{A2DFA983-B6CB-48EA-B628-A8D078E155A2}"/>
              </a:ext>
            </a:extLst>
          </p:cNvPr>
          <p:cNvSpPr/>
          <p:nvPr/>
        </p:nvSpPr>
        <p:spPr bwMode="auto">
          <a:xfrm>
            <a:off x="2166606" y="3782365"/>
            <a:ext cx="695763" cy="1723921"/>
          </a:xfrm>
          <a:prstGeom prst="upArrow">
            <a:avLst/>
          </a:prstGeom>
          <a:solidFill>
            <a:schemeClr val="accent6">
              <a:lumMod val="60000"/>
              <a:lumOff val="4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noAutofit/>
          </a:bodyPr>
          <a:lstStyle/>
          <a:p>
            <a:pPr algn="ctr" defTabSz="1219170" eaLnBrk="0" fontAlgn="base" hangingPunct="0">
              <a:spcBef>
                <a:spcPct val="0"/>
              </a:spcBef>
              <a:spcAft>
                <a:spcPct val="0"/>
              </a:spcAft>
            </a:pPr>
            <a:r>
              <a:rPr lang="en-US" sz="1467" b="1" dirty="0">
                <a:solidFill>
                  <a:schemeClr val="tx1"/>
                </a:solidFill>
                <a:latin typeface="Arial" charset="0"/>
              </a:rPr>
              <a:t>Terminal Content</a:t>
            </a:r>
          </a:p>
        </p:txBody>
      </p:sp>
    </p:spTree>
    <p:extLst>
      <p:ext uri="{BB962C8B-B14F-4D97-AF65-F5344CB8AC3E}">
        <p14:creationId xmlns:p14="http://schemas.microsoft.com/office/powerpoint/2010/main" val="318902900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363-7271-4DD4-AF22-F76E75FA866A}"/>
              </a:ext>
            </a:extLst>
          </p:cNvPr>
          <p:cNvSpPr>
            <a:spLocks noGrp="1"/>
          </p:cNvSpPr>
          <p:nvPr>
            <p:ph type="title"/>
          </p:nvPr>
        </p:nvSpPr>
        <p:spPr/>
        <p:txBody>
          <a:bodyPr/>
          <a:lstStyle/>
          <a:p>
            <a:pPr algn="l"/>
            <a:r>
              <a:rPr lang="en-US" dirty="0"/>
              <a:t>How to Activate ThinManager</a:t>
            </a:r>
          </a:p>
        </p:txBody>
      </p:sp>
      <p:sp>
        <p:nvSpPr>
          <p:cNvPr id="3" name="Text Placeholder 2">
            <a:extLst>
              <a:ext uri="{FF2B5EF4-FFF2-40B4-BE49-F238E27FC236}">
                <a16:creationId xmlns:a16="http://schemas.microsoft.com/office/drawing/2014/main" id="{EA982AFE-DA92-44F7-BD47-FD940FB6EE46}"/>
              </a:ext>
            </a:extLst>
          </p:cNvPr>
          <p:cNvSpPr>
            <a:spLocks noGrp="1"/>
          </p:cNvSpPr>
          <p:nvPr>
            <p:ph type="body" sz="quarter" idx="10"/>
          </p:nvPr>
        </p:nvSpPr>
        <p:spPr>
          <a:xfrm>
            <a:off x="381744" y="904554"/>
            <a:ext cx="11428510" cy="3939540"/>
          </a:xfrm>
        </p:spPr>
        <p:txBody>
          <a:bodyPr/>
          <a:lstStyle/>
          <a:p>
            <a:endParaRPr lang="en-US" dirty="0">
              <a:hlinkClick r:id="" action="ppaction://noaction"/>
            </a:endParaRPr>
          </a:p>
          <a:p>
            <a:endParaRPr lang="en-US" dirty="0">
              <a:hlinkClick r:id="" action="ppaction://noaction"/>
            </a:endParaRPr>
          </a:p>
          <a:p>
            <a:r>
              <a:rPr lang="en-US" dirty="0">
                <a:hlinkClick r:id="" action="ppaction://noaction"/>
              </a:rPr>
              <a:t>How to activate ThinManager with FactoryTalk Activation (custhelp.com)</a:t>
            </a:r>
            <a:endParaRPr lang="en-US" dirty="0"/>
          </a:p>
          <a:p>
            <a:r>
              <a:rPr lang="en-US" sz="2400" b="0" i="0" dirty="0">
                <a:solidFill>
                  <a:srgbClr val="2D2D2D"/>
                </a:solidFill>
                <a:effectLst/>
                <a:latin typeface="Barlow" panose="00000500000000000000" pitchFamily="2" charset="0"/>
              </a:rPr>
              <a:t>ID: </a:t>
            </a:r>
            <a:r>
              <a:rPr lang="en-US" sz="2400" b="1" i="0" dirty="0">
                <a:solidFill>
                  <a:srgbClr val="2D2D2D"/>
                </a:solidFill>
                <a:effectLst/>
                <a:latin typeface="Barlow" panose="00000500000000000000" pitchFamily="2" charset="0"/>
              </a:rPr>
              <a:t>QA41542</a:t>
            </a:r>
            <a:r>
              <a:rPr lang="en-US" sz="2400" b="0" i="0" dirty="0">
                <a:solidFill>
                  <a:srgbClr val="2D2D2D"/>
                </a:solidFill>
                <a:effectLst/>
                <a:latin typeface="Barlow" panose="00000500000000000000" pitchFamily="2" charset="0"/>
              </a:rPr>
              <a:t> | Access Levels: Everyone</a:t>
            </a:r>
            <a:endParaRPr lang="en-US" sz="2400" b="0" i="0" dirty="0">
              <a:solidFill>
                <a:srgbClr val="666666"/>
              </a:solidFill>
              <a:effectLst/>
              <a:latin typeface="Barlow" panose="00000500000000000000" pitchFamily="2" charset="0"/>
            </a:endParaRPr>
          </a:p>
          <a:p>
            <a:r>
              <a:rPr lang="en-US" sz="2400" b="0" i="0" dirty="0">
                <a:solidFill>
                  <a:srgbClr val="2D2D2D"/>
                </a:solidFill>
                <a:effectLst/>
                <a:latin typeface="Barlow" panose="00000500000000000000" pitchFamily="2" charset="0"/>
              </a:rPr>
              <a:t>How to activate ThinManager with FactoryTalk Activation</a:t>
            </a:r>
          </a:p>
          <a:p>
            <a:endParaRPr lang="en-US" dirty="0"/>
          </a:p>
          <a:p>
            <a:endParaRPr lang="en-US" dirty="0"/>
          </a:p>
          <a:p>
            <a:r>
              <a:rPr lang="en-US" dirty="0">
                <a:hlinkClick r:id="rId2"/>
              </a:rPr>
              <a:t>Managing and Activating ThinManager V-FLEX Licensing (custhelp.com)</a:t>
            </a:r>
            <a:endParaRPr lang="en-US" dirty="0"/>
          </a:p>
          <a:p>
            <a:r>
              <a:rPr lang="en-US" sz="2400" b="0" i="0" dirty="0">
                <a:solidFill>
                  <a:srgbClr val="2D2D2D"/>
                </a:solidFill>
                <a:effectLst/>
                <a:latin typeface="Barlow" panose="00000500000000000000" pitchFamily="2" charset="0"/>
              </a:rPr>
              <a:t>ID: </a:t>
            </a:r>
            <a:r>
              <a:rPr lang="en-US" sz="2400" b="1" i="0" dirty="0">
                <a:solidFill>
                  <a:srgbClr val="2D2D2D"/>
                </a:solidFill>
                <a:effectLst/>
                <a:latin typeface="Barlow" panose="00000500000000000000" pitchFamily="2" charset="0"/>
              </a:rPr>
              <a:t>IN10630</a:t>
            </a:r>
            <a:r>
              <a:rPr lang="en-US" sz="2400" b="0" i="0" dirty="0">
                <a:solidFill>
                  <a:srgbClr val="2D2D2D"/>
                </a:solidFill>
                <a:effectLst/>
                <a:latin typeface="Barlow" panose="00000500000000000000" pitchFamily="2" charset="0"/>
              </a:rPr>
              <a:t> | Access Levels: Everyone</a:t>
            </a:r>
            <a:endParaRPr lang="en-US" sz="2400" b="0" i="0" dirty="0">
              <a:solidFill>
                <a:srgbClr val="666666"/>
              </a:solidFill>
              <a:effectLst/>
              <a:latin typeface="Barlow" panose="00000500000000000000" pitchFamily="2" charset="0"/>
            </a:endParaRPr>
          </a:p>
          <a:p>
            <a:r>
              <a:rPr lang="en-US" sz="2400" b="0" i="0" dirty="0">
                <a:solidFill>
                  <a:srgbClr val="2D2D2D"/>
                </a:solidFill>
                <a:effectLst/>
                <a:latin typeface="Barlow" panose="00000500000000000000" pitchFamily="2" charset="0"/>
              </a:rPr>
              <a:t>Managing and Activating ThinManager V-FLEX Licensing</a:t>
            </a:r>
          </a:p>
          <a:p>
            <a:endParaRPr lang="en-US" dirty="0"/>
          </a:p>
        </p:txBody>
      </p:sp>
    </p:spTree>
    <p:extLst>
      <p:ext uri="{BB962C8B-B14F-4D97-AF65-F5344CB8AC3E}">
        <p14:creationId xmlns:p14="http://schemas.microsoft.com/office/powerpoint/2010/main" val="349030447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A42E35D-8B56-4345-A501-C6BA7CE886AC}"/>
              </a:ext>
            </a:extLst>
          </p:cNvPr>
          <p:cNvSpPr>
            <a:spLocks noGrp="1"/>
          </p:cNvSpPr>
          <p:nvPr>
            <p:ph type="body" sz="quarter" idx="10"/>
          </p:nvPr>
        </p:nvSpPr>
        <p:spPr/>
        <p:txBody>
          <a:bodyPr/>
          <a:lstStyle/>
          <a:p>
            <a:r>
              <a:rPr lang="en-US" dirty="0"/>
              <a:t>Content Delivery and Device Management</a:t>
            </a:r>
          </a:p>
          <a:p>
            <a:endParaRPr lang="en-US" dirty="0"/>
          </a:p>
        </p:txBody>
      </p:sp>
      <p:sp>
        <p:nvSpPr>
          <p:cNvPr id="18" name="Title 17">
            <a:extLst>
              <a:ext uri="{FF2B5EF4-FFF2-40B4-BE49-F238E27FC236}">
                <a16:creationId xmlns:a16="http://schemas.microsoft.com/office/drawing/2014/main" id="{615C18F5-449D-4A6B-B051-5FADC555D9F9}"/>
              </a:ext>
            </a:extLst>
          </p:cNvPr>
          <p:cNvSpPr>
            <a:spLocks noGrp="1"/>
          </p:cNvSpPr>
          <p:nvPr>
            <p:ph type="title"/>
          </p:nvPr>
        </p:nvSpPr>
        <p:spPr/>
        <p:txBody>
          <a:bodyPr/>
          <a:lstStyle/>
          <a:p>
            <a:r>
              <a:rPr lang="en-US" sz="2800" dirty="0"/>
              <a:t>ThinManager</a:t>
            </a:r>
            <a:r>
              <a:rPr lang="en-US" sz="2800" baseline="30000" dirty="0"/>
              <a:t>®</a:t>
            </a:r>
            <a:endParaRPr lang="en-US" dirty="0"/>
          </a:p>
        </p:txBody>
      </p:sp>
      <p:pic>
        <p:nvPicPr>
          <p:cNvPr id="75" name="Picture 74">
            <a:extLst>
              <a:ext uri="{FF2B5EF4-FFF2-40B4-BE49-F238E27FC236}">
                <a16:creationId xmlns:a16="http://schemas.microsoft.com/office/drawing/2014/main" id="{A3037D4A-C608-41E5-B549-011D725F1C52}"/>
              </a:ext>
            </a:extLst>
          </p:cNvPr>
          <p:cNvPicPr>
            <a:picLocks noChangeAspect="1"/>
          </p:cNvPicPr>
          <p:nvPr/>
        </p:nvPicPr>
        <p:blipFill>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flipH="1">
            <a:off x="1422123" y="4873373"/>
            <a:ext cx="744891" cy="563439"/>
          </a:xfrm>
          <a:prstGeom prst="rect">
            <a:avLst/>
          </a:prstGeom>
        </p:spPr>
      </p:pic>
      <p:sp>
        <p:nvSpPr>
          <p:cNvPr id="76" name="TextBox 81">
            <a:extLst>
              <a:ext uri="{FF2B5EF4-FFF2-40B4-BE49-F238E27FC236}">
                <a16:creationId xmlns:a16="http://schemas.microsoft.com/office/drawing/2014/main" id="{71E46B53-C884-4BA8-9FF9-89B288A82322}"/>
              </a:ext>
            </a:extLst>
          </p:cNvPr>
          <p:cNvSpPr txBox="1"/>
          <p:nvPr/>
        </p:nvSpPr>
        <p:spPr>
          <a:xfrm>
            <a:off x="381744" y="2901286"/>
            <a:ext cx="892801" cy="830997"/>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HMI</a:t>
            </a:r>
          </a:p>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ERP</a:t>
            </a:r>
          </a:p>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MES</a:t>
            </a:r>
          </a:p>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CMMS™</a:t>
            </a:r>
          </a:p>
        </p:txBody>
      </p:sp>
      <p:sp>
        <p:nvSpPr>
          <p:cNvPr id="77" name="TextBox 3">
            <a:extLst>
              <a:ext uri="{FF2B5EF4-FFF2-40B4-BE49-F238E27FC236}">
                <a16:creationId xmlns:a16="http://schemas.microsoft.com/office/drawing/2014/main" id="{DE5E33FC-D85F-4865-B5D8-A6A22727CD20}"/>
              </a:ext>
            </a:extLst>
          </p:cNvPr>
          <p:cNvSpPr txBox="1">
            <a:spLocks noChangeArrowheads="1"/>
          </p:cNvSpPr>
          <p:nvPr/>
        </p:nvSpPr>
        <p:spPr bwMode="auto">
          <a:xfrm>
            <a:off x="775849" y="5271693"/>
            <a:ext cx="4027531" cy="338554"/>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ctr" defTabSz="609494" rtl="0" eaLnBrk="1" fontAlgn="auto" latinLnBrk="0" hangingPunct="1">
              <a:lnSpc>
                <a:spcPct val="100000"/>
              </a:lnSpc>
              <a:spcBef>
                <a:spcPts val="0"/>
              </a:spcBef>
              <a:spcAft>
                <a:spcPts val="0"/>
              </a:spcAft>
              <a:buClrTx/>
              <a:buSzTx/>
              <a:buFontTx/>
              <a:buNone/>
              <a:tabLst/>
              <a:defRPr/>
            </a:pPr>
            <a:r>
              <a:rPr kumimoji="0" lang="is-IS" sz="1600" b="1" i="0" u="none" strike="noStrike" kern="1200" cap="none" spc="0" normalizeH="0" baseline="0" noProof="0">
                <a:ln>
                  <a:noFill/>
                </a:ln>
                <a:solidFill>
                  <a:srgbClr val="C41230"/>
                </a:solidFill>
                <a:effectLst/>
                <a:uLnTx/>
                <a:uFillTx/>
                <a:latin typeface="Arial" panose="020B0604020202020204"/>
                <a:ea typeface="+mn-ea"/>
                <a:cs typeface="Arial Narrow" charset="0"/>
              </a:rPr>
              <a:t>…</a:t>
            </a:r>
            <a:r>
              <a:rPr kumimoji="0" lang="en-US" sz="1600" b="1" i="0" u="none" strike="noStrike" kern="1200" cap="none" spc="0" normalizeH="0" baseline="0" noProof="0">
                <a:ln>
                  <a:noFill/>
                </a:ln>
                <a:solidFill>
                  <a:srgbClr val="C41230"/>
                </a:solidFill>
                <a:effectLst/>
                <a:uLnTx/>
                <a:uFillTx/>
                <a:latin typeface="Arial" panose="020B0604020202020204"/>
                <a:ea typeface="+mn-ea"/>
                <a:cs typeface="Arial Narrow" charset="0"/>
              </a:rPr>
              <a:t>AND MORE! </a:t>
            </a:r>
          </a:p>
        </p:txBody>
      </p:sp>
      <p:sp>
        <p:nvSpPr>
          <p:cNvPr id="78" name="TextBox 20">
            <a:extLst>
              <a:ext uri="{FF2B5EF4-FFF2-40B4-BE49-F238E27FC236}">
                <a16:creationId xmlns:a16="http://schemas.microsoft.com/office/drawing/2014/main" id="{EC3731A6-00DA-4C9E-9E02-EE03E71D5FCC}"/>
              </a:ext>
            </a:extLst>
          </p:cNvPr>
          <p:cNvSpPr txBox="1"/>
          <p:nvPr/>
        </p:nvSpPr>
        <p:spPr>
          <a:xfrm>
            <a:off x="1600354" y="6272926"/>
            <a:ext cx="8764800" cy="349839"/>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ctr" defTabSz="609494" rtl="0" eaLnBrk="1" fontAlgn="auto" latinLnBrk="0" hangingPunct="1">
              <a:lnSpc>
                <a:spcPts val="22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04040"/>
                </a:solidFill>
                <a:effectLst/>
                <a:uLnTx/>
                <a:uFillTx/>
                <a:latin typeface="Arial Narrow"/>
                <a:ea typeface="+mn-ea"/>
                <a:cs typeface="Arial Narrow"/>
              </a:rPr>
              <a:t>ThinManager</a:t>
            </a:r>
            <a:r>
              <a:rPr kumimoji="0" lang="en-US" sz="1600" b="0" i="1" u="none" strike="noStrike" kern="1200" cap="none" spc="0" normalizeH="0" baseline="30000" noProof="0" dirty="0">
                <a:ln>
                  <a:noFill/>
                </a:ln>
                <a:solidFill>
                  <a:srgbClr val="404040"/>
                </a:solidFill>
                <a:effectLst/>
                <a:uLnTx/>
                <a:uFillTx/>
                <a:latin typeface="Arial Narrow"/>
                <a:ea typeface="+mn-ea"/>
                <a:cs typeface="Arial Narrow"/>
              </a:rPr>
              <a:t>®</a:t>
            </a:r>
            <a:r>
              <a:rPr kumimoji="0" lang="en-US" sz="1600" b="0" i="1" u="none" strike="noStrike" kern="1200" cap="none" spc="0" normalizeH="0" baseline="0" noProof="0" dirty="0">
                <a:ln>
                  <a:noFill/>
                </a:ln>
                <a:solidFill>
                  <a:srgbClr val="404040"/>
                </a:solidFill>
                <a:effectLst/>
                <a:uLnTx/>
                <a:uFillTx/>
                <a:latin typeface="Arial Narrow"/>
                <a:ea typeface="+mn-ea"/>
                <a:cs typeface="Arial Narrow"/>
              </a:rPr>
              <a:t> provides </a:t>
            </a:r>
            <a:r>
              <a:rPr kumimoji="0" lang="en-US" sz="1600" b="1" i="1" u="none" strike="noStrike" kern="1200" cap="none" spc="0" normalizeH="0" baseline="0" noProof="0" dirty="0">
                <a:ln>
                  <a:noFill/>
                </a:ln>
                <a:solidFill>
                  <a:srgbClr val="404040"/>
                </a:solidFill>
                <a:effectLst/>
                <a:uLnTx/>
                <a:uFillTx/>
                <a:latin typeface="Arial Narrow"/>
                <a:ea typeface="+mn-ea"/>
                <a:cs typeface="Arial Narrow"/>
              </a:rPr>
              <a:t>secure</a:t>
            </a:r>
            <a:r>
              <a:rPr kumimoji="0" lang="en-US" sz="1600" b="0" i="1" u="none" strike="noStrike" kern="1200" cap="none" spc="0" normalizeH="0" baseline="0" noProof="0" dirty="0">
                <a:ln>
                  <a:noFill/>
                </a:ln>
                <a:solidFill>
                  <a:srgbClr val="404040"/>
                </a:solidFill>
                <a:effectLst/>
                <a:uLnTx/>
                <a:uFillTx/>
                <a:latin typeface="Arial Narrow"/>
                <a:ea typeface="+mn-ea"/>
                <a:cs typeface="Arial Narrow"/>
              </a:rPr>
              <a:t> configuration and </a:t>
            </a:r>
            <a:r>
              <a:rPr kumimoji="0" lang="en-US" sz="1600" b="1" i="1" u="none" strike="noStrike" kern="1200" cap="none" spc="0" normalizeH="0" baseline="0" noProof="0" dirty="0">
                <a:ln>
                  <a:noFill/>
                </a:ln>
                <a:solidFill>
                  <a:srgbClr val="404040"/>
                </a:solidFill>
                <a:effectLst/>
                <a:uLnTx/>
                <a:uFillTx/>
                <a:latin typeface="Arial Narrow"/>
                <a:ea typeface="+mn-ea"/>
                <a:cs typeface="Arial Narrow"/>
              </a:rPr>
              <a:t>delivery</a:t>
            </a:r>
            <a:r>
              <a:rPr kumimoji="0" lang="en-US" sz="1600" b="0" i="1" u="none" strike="noStrike" kern="1200" cap="none" spc="0" normalizeH="0" baseline="0" noProof="0" dirty="0">
                <a:ln>
                  <a:noFill/>
                </a:ln>
                <a:solidFill>
                  <a:srgbClr val="404040"/>
                </a:solidFill>
                <a:effectLst/>
                <a:uLnTx/>
                <a:uFillTx/>
                <a:latin typeface="Arial Narrow"/>
                <a:ea typeface="+mn-ea"/>
                <a:cs typeface="Arial Narrow"/>
              </a:rPr>
              <a:t> of content</a:t>
            </a:r>
          </a:p>
        </p:txBody>
      </p:sp>
      <p:pic>
        <p:nvPicPr>
          <p:cNvPr id="79" name="Picture 78">
            <a:extLst>
              <a:ext uri="{FF2B5EF4-FFF2-40B4-BE49-F238E27FC236}">
                <a16:creationId xmlns:a16="http://schemas.microsoft.com/office/drawing/2014/main" id="{92A5E4B7-4D8F-44FB-B5E4-ECF9A2BEAD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6313" y="4130633"/>
            <a:ext cx="467247" cy="654951"/>
          </a:xfrm>
          <a:prstGeom prst="rect">
            <a:avLst/>
          </a:prstGeom>
        </p:spPr>
      </p:pic>
      <p:pic>
        <p:nvPicPr>
          <p:cNvPr id="80" name="Picture 79">
            <a:extLst>
              <a:ext uri="{FF2B5EF4-FFF2-40B4-BE49-F238E27FC236}">
                <a16:creationId xmlns:a16="http://schemas.microsoft.com/office/drawing/2014/main" id="{23DCF323-4A71-4E6D-A54D-4C633B2B07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2808" y="1994410"/>
            <a:ext cx="848121" cy="612151"/>
          </a:xfrm>
          <a:prstGeom prst="rect">
            <a:avLst/>
          </a:prstGeom>
        </p:spPr>
      </p:pic>
      <p:pic>
        <p:nvPicPr>
          <p:cNvPr id="82" name="Picture 81">
            <a:extLst>
              <a:ext uri="{FF2B5EF4-FFF2-40B4-BE49-F238E27FC236}">
                <a16:creationId xmlns:a16="http://schemas.microsoft.com/office/drawing/2014/main" id="{8FA2CFBC-1093-4F26-9D2A-256E2F8843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9492" y="2946732"/>
            <a:ext cx="379883" cy="706553"/>
          </a:xfrm>
          <a:prstGeom prst="rect">
            <a:avLst/>
          </a:prstGeom>
        </p:spPr>
      </p:pic>
      <p:pic>
        <p:nvPicPr>
          <p:cNvPr id="83" name="Picture 82">
            <a:extLst>
              <a:ext uri="{FF2B5EF4-FFF2-40B4-BE49-F238E27FC236}">
                <a16:creationId xmlns:a16="http://schemas.microsoft.com/office/drawing/2014/main" id="{8141DAA4-7D1A-43E6-B4AD-966B7EBFC7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7606" y="2946732"/>
            <a:ext cx="379883" cy="706553"/>
          </a:xfrm>
          <a:prstGeom prst="rect">
            <a:avLst/>
          </a:prstGeom>
        </p:spPr>
      </p:pic>
      <p:pic>
        <p:nvPicPr>
          <p:cNvPr id="84" name="Picture 83">
            <a:extLst>
              <a:ext uri="{FF2B5EF4-FFF2-40B4-BE49-F238E27FC236}">
                <a16:creationId xmlns:a16="http://schemas.microsoft.com/office/drawing/2014/main" id="{55847C87-F4C9-4846-9C58-AF289FA6E9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40136" y="2946732"/>
            <a:ext cx="379883" cy="706553"/>
          </a:xfrm>
          <a:prstGeom prst="rect">
            <a:avLst/>
          </a:prstGeom>
        </p:spPr>
      </p:pic>
      <p:pic>
        <p:nvPicPr>
          <p:cNvPr id="85" name="Picture 84">
            <a:extLst>
              <a:ext uri="{FF2B5EF4-FFF2-40B4-BE49-F238E27FC236}">
                <a16:creationId xmlns:a16="http://schemas.microsoft.com/office/drawing/2014/main" id="{CE83C960-77ED-4D7F-947A-2D10BB32AA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8292" y="3723505"/>
            <a:ext cx="802740" cy="929215"/>
          </a:xfrm>
          <a:prstGeom prst="rect">
            <a:avLst/>
          </a:prstGeom>
        </p:spPr>
      </p:pic>
      <p:sp>
        <p:nvSpPr>
          <p:cNvPr id="86" name="Rectangular Callout 78">
            <a:extLst>
              <a:ext uri="{FF2B5EF4-FFF2-40B4-BE49-F238E27FC236}">
                <a16:creationId xmlns:a16="http://schemas.microsoft.com/office/drawing/2014/main" id="{7F3A5A99-D039-4AAB-B574-4B54AB598661}"/>
              </a:ext>
            </a:extLst>
          </p:cNvPr>
          <p:cNvSpPr/>
          <p:nvPr/>
        </p:nvSpPr>
        <p:spPr bwMode="auto">
          <a:xfrm>
            <a:off x="562669" y="1386496"/>
            <a:ext cx="2707897" cy="370073"/>
          </a:xfrm>
          <a:prstGeom prst="wedgeRectCallout">
            <a:avLst>
              <a:gd name="adj1" fmla="val -22521"/>
              <a:gd name="adj2" fmla="val -7629"/>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609494" rtl="0" eaLnBrk="1" fontAlgn="auto" latinLnBrk="0" hangingPunct="1">
              <a:lnSpc>
                <a:spcPct val="9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panose="020B0604020202020204"/>
                <a:ea typeface="+mn-ea"/>
                <a:cs typeface="Arial Narrow"/>
              </a:rPr>
              <a:t>Content Types</a:t>
            </a:r>
          </a:p>
        </p:txBody>
      </p:sp>
      <p:sp>
        <p:nvSpPr>
          <p:cNvPr id="87" name="TextBox 76">
            <a:extLst>
              <a:ext uri="{FF2B5EF4-FFF2-40B4-BE49-F238E27FC236}">
                <a16:creationId xmlns:a16="http://schemas.microsoft.com/office/drawing/2014/main" id="{5F844823-6E7C-4BAF-B458-A021E77AF7C4}"/>
              </a:ext>
            </a:extLst>
          </p:cNvPr>
          <p:cNvSpPr txBox="1"/>
          <p:nvPr/>
        </p:nvSpPr>
        <p:spPr>
          <a:xfrm>
            <a:off x="553790" y="4036652"/>
            <a:ext cx="720755" cy="461665"/>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Web Content</a:t>
            </a:r>
          </a:p>
        </p:txBody>
      </p:sp>
      <p:sp>
        <p:nvSpPr>
          <p:cNvPr id="88" name="Rectangular Callout 82">
            <a:extLst>
              <a:ext uri="{FF2B5EF4-FFF2-40B4-BE49-F238E27FC236}">
                <a16:creationId xmlns:a16="http://schemas.microsoft.com/office/drawing/2014/main" id="{975DCFEB-B413-4522-9D79-CA39B16D80B6}"/>
              </a:ext>
            </a:extLst>
          </p:cNvPr>
          <p:cNvSpPr/>
          <p:nvPr/>
        </p:nvSpPr>
        <p:spPr bwMode="auto">
          <a:xfrm>
            <a:off x="8811354" y="1363616"/>
            <a:ext cx="2707897" cy="370073"/>
          </a:xfrm>
          <a:prstGeom prst="wedgeRectCallout">
            <a:avLst>
              <a:gd name="adj1" fmla="val -22521"/>
              <a:gd name="adj2" fmla="val -7629"/>
            </a:avLst>
          </a:prstGeom>
          <a:solidFill>
            <a:schemeClr val="accent6">
              <a:lumMod val="7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609494" rtl="0" eaLnBrk="1" fontAlgn="auto" latinLnBrk="0" hangingPunct="1">
              <a:lnSpc>
                <a:spcPct val="9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panose="020B0604020202020204"/>
                <a:ea typeface="+mn-ea"/>
                <a:cs typeface="Arial Narrow"/>
              </a:rPr>
              <a:t>Delivery</a:t>
            </a:r>
          </a:p>
        </p:txBody>
      </p:sp>
      <p:cxnSp>
        <p:nvCxnSpPr>
          <p:cNvPr id="89" name="Straight Connector 88">
            <a:extLst>
              <a:ext uri="{FF2B5EF4-FFF2-40B4-BE49-F238E27FC236}">
                <a16:creationId xmlns:a16="http://schemas.microsoft.com/office/drawing/2014/main" id="{FBBC250E-A98C-46D1-95E6-ED3D180526EF}"/>
              </a:ext>
            </a:extLst>
          </p:cNvPr>
          <p:cNvCxnSpPr/>
          <p:nvPr/>
        </p:nvCxnSpPr>
        <p:spPr bwMode="auto">
          <a:xfrm>
            <a:off x="1267027" y="3027320"/>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CD2F3D14-7DCD-4F99-8BE7-90DB00D05B49}"/>
              </a:ext>
            </a:extLst>
          </p:cNvPr>
          <p:cNvCxnSpPr/>
          <p:nvPr/>
        </p:nvCxnSpPr>
        <p:spPr bwMode="auto">
          <a:xfrm>
            <a:off x="1267027" y="4014872"/>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A49613AA-7F9B-413A-AF01-3494355CF61F}"/>
              </a:ext>
            </a:extLst>
          </p:cNvPr>
          <p:cNvCxnSpPr/>
          <p:nvPr/>
        </p:nvCxnSpPr>
        <p:spPr bwMode="auto">
          <a:xfrm>
            <a:off x="1267027" y="4974992"/>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DFAD7E6C-CD3C-4C33-9E83-8D491109BB45}"/>
              </a:ext>
            </a:extLst>
          </p:cNvPr>
          <p:cNvCxnSpPr/>
          <p:nvPr/>
        </p:nvCxnSpPr>
        <p:spPr bwMode="auto">
          <a:xfrm>
            <a:off x="1267027" y="2030624"/>
            <a:ext cx="0" cy="550704"/>
          </a:xfrm>
          <a:prstGeom prst="line">
            <a:avLst/>
          </a:prstGeom>
          <a:noFill/>
          <a:ln w="9525" cap="flat" cmpd="sng" algn="ctr">
            <a:solidFill>
              <a:schemeClr val="accent1"/>
            </a:solidFill>
            <a:prstDash val="solid"/>
            <a:round/>
            <a:headEnd type="none" w="med" len="med"/>
            <a:tailEnd type="none" w="med" len="med"/>
          </a:ln>
          <a:effectLst/>
        </p:spPr>
      </p:cxnSp>
      <p:pic>
        <p:nvPicPr>
          <p:cNvPr id="93" name="Picture 92">
            <a:extLst>
              <a:ext uri="{FF2B5EF4-FFF2-40B4-BE49-F238E27FC236}">
                <a16:creationId xmlns:a16="http://schemas.microsoft.com/office/drawing/2014/main" id="{CC0A5DC7-1C69-41C7-91CF-4F277E05A5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6019" y="1882604"/>
            <a:ext cx="2920408" cy="408859"/>
          </a:xfrm>
          <a:prstGeom prst="rect">
            <a:avLst/>
          </a:prstGeom>
        </p:spPr>
      </p:pic>
      <p:grpSp>
        <p:nvGrpSpPr>
          <p:cNvPr id="94" name="Group 93">
            <a:extLst>
              <a:ext uri="{FF2B5EF4-FFF2-40B4-BE49-F238E27FC236}">
                <a16:creationId xmlns:a16="http://schemas.microsoft.com/office/drawing/2014/main" id="{4AB324C3-80F5-4621-A9B9-493220D3EFD1}"/>
              </a:ext>
            </a:extLst>
          </p:cNvPr>
          <p:cNvGrpSpPr/>
          <p:nvPr/>
        </p:nvGrpSpPr>
        <p:grpSpPr>
          <a:xfrm>
            <a:off x="3382960" y="1458080"/>
            <a:ext cx="548000" cy="227595"/>
            <a:chOff x="3330398" y="4065289"/>
            <a:chExt cx="791270" cy="328628"/>
          </a:xfrm>
        </p:grpSpPr>
        <p:sp>
          <p:nvSpPr>
            <p:cNvPr id="126" name="Chevron 105">
              <a:extLst>
                <a:ext uri="{FF2B5EF4-FFF2-40B4-BE49-F238E27FC236}">
                  <a16:creationId xmlns:a16="http://schemas.microsoft.com/office/drawing/2014/main" id="{9080DA17-714E-4549-B80F-AB78CEAA1C07}"/>
                </a:ext>
              </a:extLst>
            </p:cNvPr>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sp>
          <p:nvSpPr>
            <p:cNvPr id="127" name="Chevron 106">
              <a:extLst>
                <a:ext uri="{FF2B5EF4-FFF2-40B4-BE49-F238E27FC236}">
                  <a16:creationId xmlns:a16="http://schemas.microsoft.com/office/drawing/2014/main" id="{1A17B958-F031-45E7-BFF6-85DDC34EFCAD}"/>
                </a:ext>
              </a:extLst>
            </p:cNvPr>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sp>
          <p:nvSpPr>
            <p:cNvPr id="128" name="Chevron 107">
              <a:extLst>
                <a:ext uri="{FF2B5EF4-FFF2-40B4-BE49-F238E27FC236}">
                  <a16:creationId xmlns:a16="http://schemas.microsoft.com/office/drawing/2014/main" id="{A78DCE51-E95B-44B3-B885-FC89A85CC17F}"/>
                </a:ext>
              </a:extLst>
            </p:cNvPr>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sp>
          <p:nvSpPr>
            <p:cNvPr id="129" name="Chevron 108">
              <a:extLst>
                <a:ext uri="{FF2B5EF4-FFF2-40B4-BE49-F238E27FC236}">
                  <a16:creationId xmlns:a16="http://schemas.microsoft.com/office/drawing/2014/main" id="{B8A1BBD6-671E-4D99-A54B-0F43B6068AF2}"/>
                </a:ext>
              </a:extLst>
            </p:cNvPr>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grpSp>
      <p:grpSp>
        <p:nvGrpSpPr>
          <p:cNvPr id="95" name="Group 94">
            <a:extLst>
              <a:ext uri="{FF2B5EF4-FFF2-40B4-BE49-F238E27FC236}">
                <a16:creationId xmlns:a16="http://schemas.microsoft.com/office/drawing/2014/main" id="{D97FDF0D-EC29-4478-A134-D14347734CDA}"/>
              </a:ext>
            </a:extLst>
          </p:cNvPr>
          <p:cNvGrpSpPr/>
          <p:nvPr/>
        </p:nvGrpSpPr>
        <p:grpSpPr>
          <a:xfrm>
            <a:off x="7900096" y="1458080"/>
            <a:ext cx="548000" cy="227595"/>
            <a:chOff x="3330398" y="4065289"/>
            <a:chExt cx="791270" cy="328628"/>
          </a:xfrm>
        </p:grpSpPr>
        <p:sp>
          <p:nvSpPr>
            <p:cNvPr id="122" name="Chevron 110">
              <a:extLst>
                <a:ext uri="{FF2B5EF4-FFF2-40B4-BE49-F238E27FC236}">
                  <a16:creationId xmlns:a16="http://schemas.microsoft.com/office/drawing/2014/main" id="{497C5951-1F68-4D47-BB96-0141C3A13321}"/>
                </a:ext>
              </a:extLst>
            </p:cNvPr>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sp>
          <p:nvSpPr>
            <p:cNvPr id="123" name="Chevron 111">
              <a:extLst>
                <a:ext uri="{FF2B5EF4-FFF2-40B4-BE49-F238E27FC236}">
                  <a16:creationId xmlns:a16="http://schemas.microsoft.com/office/drawing/2014/main" id="{22812B86-0734-4676-BD09-79AB76E3D722}"/>
                </a:ext>
              </a:extLst>
            </p:cNvPr>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sp>
          <p:nvSpPr>
            <p:cNvPr id="124" name="Chevron 112">
              <a:extLst>
                <a:ext uri="{FF2B5EF4-FFF2-40B4-BE49-F238E27FC236}">
                  <a16:creationId xmlns:a16="http://schemas.microsoft.com/office/drawing/2014/main" id="{89ECC8B1-5EC1-4499-AF2B-D51DA35A91EE}"/>
                </a:ext>
              </a:extLst>
            </p:cNvPr>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sp>
          <p:nvSpPr>
            <p:cNvPr id="125" name="Chevron 113">
              <a:extLst>
                <a:ext uri="{FF2B5EF4-FFF2-40B4-BE49-F238E27FC236}">
                  <a16:creationId xmlns:a16="http://schemas.microsoft.com/office/drawing/2014/main" id="{BA54B6E5-0CAC-41C0-9B7E-303196F70851}"/>
                </a:ext>
              </a:extLst>
            </p:cNvPr>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1219088"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404040"/>
                </a:solidFill>
                <a:effectLst/>
                <a:uLnTx/>
                <a:uFillTx/>
                <a:latin typeface="Arial" charset="0"/>
                <a:ea typeface="+mn-ea"/>
                <a:cs typeface="+mn-cs"/>
              </a:endParaRPr>
            </a:p>
          </p:txBody>
        </p:sp>
      </p:grpSp>
      <p:grpSp>
        <p:nvGrpSpPr>
          <p:cNvPr id="3" name="Group 2">
            <a:extLst>
              <a:ext uri="{FF2B5EF4-FFF2-40B4-BE49-F238E27FC236}">
                <a16:creationId xmlns:a16="http://schemas.microsoft.com/office/drawing/2014/main" id="{81D395BC-36DD-4288-89EF-50BC50EFF001}"/>
              </a:ext>
            </a:extLst>
          </p:cNvPr>
          <p:cNvGrpSpPr/>
          <p:nvPr/>
        </p:nvGrpSpPr>
        <p:grpSpPr>
          <a:xfrm>
            <a:off x="5251590" y="2401081"/>
            <a:ext cx="1329266" cy="1245259"/>
            <a:chOff x="5366414" y="1965775"/>
            <a:chExt cx="2217960" cy="2069552"/>
          </a:xfrm>
        </p:grpSpPr>
        <p:pic>
          <p:nvPicPr>
            <p:cNvPr id="81" name="Picture 80">
              <a:extLst>
                <a:ext uri="{FF2B5EF4-FFF2-40B4-BE49-F238E27FC236}">
                  <a16:creationId xmlns:a16="http://schemas.microsoft.com/office/drawing/2014/main" id="{7DE6305F-FBA7-4D30-AA59-4E29A54FB85B}"/>
                </a:ext>
              </a:extLst>
            </p:cNvPr>
            <p:cNvPicPr>
              <a:picLocks noChangeAspect="1"/>
            </p:cNvPicPr>
            <p:nvPr/>
          </p:nvPicPr>
          <p:blipFill>
            <a:blip r:embed="rId9" cstate="screen">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366414" y="1972704"/>
              <a:ext cx="1108983" cy="2062623"/>
            </a:xfrm>
            <a:prstGeom prst="rect">
              <a:avLst/>
            </a:prstGeom>
          </p:spPr>
        </p:pic>
        <p:pic>
          <p:nvPicPr>
            <p:cNvPr id="97" name="Picture 96">
              <a:extLst>
                <a:ext uri="{FF2B5EF4-FFF2-40B4-BE49-F238E27FC236}">
                  <a16:creationId xmlns:a16="http://schemas.microsoft.com/office/drawing/2014/main" id="{5F08AAC5-3C64-41A8-A132-8F01A86C5F5A}"/>
                </a:ext>
              </a:extLst>
            </p:cNvPr>
            <p:cNvPicPr>
              <a:picLocks noChangeAspect="1"/>
            </p:cNvPicPr>
            <p:nvPr/>
          </p:nvPicPr>
          <p:blipFill rotWithShape="1">
            <a:blip r:embed="rId11" cstate="screen">
              <a:alphaModFix amt="20000"/>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6475391" y="1965775"/>
              <a:ext cx="1108983" cy="2065430"/>
            </a:xfrm>
            <a:prstGeom prst="rect">
              <a:avLst/>
            </a:prstGeom>
          </p:spPr>
        </p:pic>
      </p:grpSp>
      <p:pic>
        <p:nvPicPr>
          <p:cNvPr id="99" name="Picture 98">
            <a:extLst>
              <a:ext uri="{FF2B5EF4-FFF2-40B4-BE49-F238E27FC236}">
                <a16:creationId xmlns:a16="http://schemas.microsoft.com/office/drawing/2014/main" id="{642B990A-177E-4457-B97F-16474DE4163C}"/>
              </a:ext>
            </a:extLst>
          </p:cNvPr>
          <p:cNvPicPr>
            <a:picLocks noChangeAspect="1" noChangeArrowheads="1"/>
          </p:cNvPicPr>
          <p:nvPr/>
        </p:nvPicPr>
        <p:blipFill>
          <a:blip r:embed="rId1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0814211" y="2360906"/>
            <a:ext cx="351379" cy="352506"/>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3A257693-8565-4D2D-B21E-F3499EA4E68E}"/>
              </a:ext>
            </a:extLst>
          </p:cNvPr>
          <p:cNvPicPr>
            <a:picLocks noChangeAspect="1"/>
          </p:cNvPicPr>
          <p:nvPr/>
        </p:nvPicPr>
        <p:blipFill>
          <a:blip r:embed="rId1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193317" y="2213490"/>
            <a:ext cx="308260" cy="367838"/>
          </a:xfrm>
          <a:prstGeom prst="rect">
            <a:avLst/>
          </a:prstGeom>
        </p:spPr>
      </p:pic>
      <p:pic>
        <p:nvPicPr>
          <p:cNvPr id="101" name="Picture 100">
            <a:extLst>
              <a:ext uri="{FF2B5EF4-FFF2-40B4-BE49-F238E27FC236}">
                <a16:creationId xmlns:a16="http://schemas.microsoft.com/office/drawing/2014/main" id="{E0199394-5C0C-473F-95D9-E56CDD3F714F}"/>
              </a:ext>
            </a:extLst>
          </p:cNvPr>
          <p:cNvPicPr>
            <a:picLocks noChangeAspect="1"/>
          </p:cNvPicPr>
          <p:nvPr/>
        </p:nvPicPr>
        <p:blipFill>
          <a:blip r:embed="rId15" cstate="screen">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56906" y="3327596"/>
            <a:ext cx="482473" cy="482473"/>
          </a:xfrm>
          <a:prstGeom prst="rect">
            <a:avLst/>
          </a:prstGeom>
        </p:spPr>
      </p:pic>
      <p:sp>
        <p:nvSpPr>
          <p:cNvPr id="102" name="Shape 18">
            <a:extLst>
              <a:ext uri="{FF2B5EF4-FFF2-40B4-BE49-F238E27FC236}">
                <a16:creationId xmlns:a16="http://schemas.microsoft.com/office/drawing/2014/main" id="{0562305F-AD8A-41EC-8D81-7C8BA7EF31FD}"/>
              </a:ext>
            </a:extLst>
          </p:cNvPr>
          <p:cNvSpPr/>
          <p:nvPr/>
        </p:nvSpPr>
        <p:spPr>
          <a:xfrm>
            <a:off x="10214611" y="2998646"/>
            <a:ext cx="1164349" cy="223083"/>
          </a:xfrm>
          <a:prstGeom prst="rect">
            <a:avLst/>
          </a:prstGeom>
          <a:ln w="12700">
            <a:miter lim="400000"/>
          </a:ln>
          <a:extLst>
            <a:ext uri="{C572A759-6A51-4108-AA02-DFA0A04FC94B}">
              <ma14:wrappingTextBoxFlag xmlns:lc="http://schemas.openxmlformats.org/drawingml/2006/lockedCanvas" xmlns="" xmlns:ma14="http://schemas.microsoft.com/office/mac/drawingml/2011/main" val="1"/>
            </a:ext>
          </a:extLst>
        </p:spPr>
        <p:txBody>
          <a:bodyPr wrap="square" lIns="19023" tIns="19023" rIns="19023" bIns="19023" anchor="ctr">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l" defTabSz="342386" rtl="0" eaLnBrk="1" fontAlgn="auto" latinLnBrk="0" hangingPunct="1">
              <a:lnSpc>
                <a:spcPct val="80000"/>
              </a:lnSpc>
              <a:spcBef>
                <a:spcPts val="0"/>
              </a:spcBef>
              <a:spcAft>
                <a:spcPts val="0"/>
              </a:spcAft>
              <a:buClrTx/>
              <a:buSzTx/>
              <a:buFontTx/>
              <a:buNone/>
              <a:tabLst/>
              <a:defRPr sz="1800" b="0"/>
            </a:pPr>
            <a:r>
              <a:rPr kumimoji="0" lang="en-US" sz="1500" b="1" i="0" u="none" strike="noStrike" kern="0" cap="none" spc="0" normalizeH="0" baseline="0" noProof="0">
                <a:ln>
                  <a:noFill/>
                </a:ln>
                <a:solidFill>
                  <a:srgbClr val="C41230"/>
                </a:solidFill>
                <a:effectLst/>
                <a:uLnTx/>
                <a:uFillTx/>
                <a:latin typeface="Arial"/>
                <a:ea typeface="+mn-ea"/>
                <a:cs typeface="Arial"/>
              </a:rPr>
              <a:t>User X</a:t>
            </a:r>
          </a:p>
        </p:txBody>
      </p:sp>
      <p:pic>
        <p:nvPicPr>
          <p:cNvPr id="103" name="Picture 102">
            <a:extLst>
              <a:ext uri="{FF2B5EF4-FFF2-40B4-BE49-F238E27FC236}">
                <a16:creationId xmlns:a16="http://schemas.microsoft.com/office/drawing/2014/main" id="{96526D93-698A-4EEE-A112-5F5DB8AA209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82389" y="2848181"/>
            <a:ext cx="482473" cy="482473"/>
          </a:xfrm>
          <a:prstGeom prst="rect">
            <a:avLst/>
          </a:prstGeom>
        </p:spPr>
      </p:pic>
      <p:sp>
        <p:nvSpPr>
          <p:cNvPr id="104" name="Shape 18">
            <a:extLst>
              <a:ext uri="{FF2B5EF4-FFF2-40B4-BE49-F238E27FC236}">
                <a16:creationId xmlns:a16="http://schemas.microsoft.com/office/drawing/2014/main" id="{E52A95AA-FFF9-422C-8B2D-08A9F2090990}"/>
              </a:ext>
            </a:extLst>
          </p:cNvPr>
          <p:cNvSpPr/>
          <p:nvPr/>
        </p:nvSpPr>
        <p:spPr>
          <a:xfrm>
            <a:off x="10214611" y="3473934"/>
            <a:ext cx="1164349" cy="223083"/>
          </a:xfrm>
          <a:prstGeom prst="rect">
            <a:avLst/>
          </a:prstGeom>
          <a:ln w="12700">
            <a:miter lim="400000"/>
          </a:ln>
          <a:extLst>
            <a:ext uri="{C572A759-6A51-4108-AA02-DFA0A04FC94B}">
              <ma14:wrappingTextBoxFlag xmlns:lc="http://schemas.openxmlformats.org/drawingml/2006/lockedCanvas" xmlns="" xmlns:ma14="http://schemas.microsoft.com/office/mac/drawingml/2011/main" val="1"/>
            </a:ext>
          </a:extLst>
        </p:spPr>
        <p:txBody>
          <a:bodyPr wrap="square" lIns="19023" tIns="19023" rIns="19023" bIns="19023" anchor="ctr">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l" defTabSz="342386" rtl="0" eaLnBrk="1" fontAlgn="auto" latinLnBrk="0" hangingPunct="1">
              <a:lnSpc>
                <a:spcPct val="80000"/>
              </a:lnSpc>
              <a:spcBef>
                <a:spcPts val="0"/>
              </a:spcBef>
              <a:spcAft>
                <a:spcPts val="0"/>
              </a:spcAft>
              <a:buClrTx/>
              <a:buSzTx/>
              <a:buFontTx/>
              <a:buNone/>
              <a:tabLst/>
              <a:defRPr sz="1800" b="0"/>
            </a:pPr>
            <a:r>
              <a:rPr kumimoji="0" lang="en-US" sz="1500" b="1" i="0" u="none" strike="noStrike" kern="0" cap="none" spc="0" normalizeH="0" baseline="0" noProof="0">
                <a:ln>
                  <a:noFill/>
                </a:ln>
                <a:solidFill>
                  <a:srgbClr val="C41230"/>
                </a:solidFill>
                <a:effectLst/>
                <a:uLnTx/>
                <a:uFillTx/>
                <a:latin typeface="Arial"/>
                <a:ea typeface="+mn-ea"/>
                <a:cs typeface="Arial"/>
              </a:rPr>
              <a:t>Group X</a:t>
            </a:r>
          </a:p>
        </p:txBody>
      </p:sp>
      <p:pic>
        <p:nvPicPr>
          <p:cNvPr id="105" name="Picture 104">
            <a:extLst>
              <a:ext uri="{FF2B5EF4-FFF2-40B4-BE49-F238E27FC236}">
                <a16:creationId xmlns:a16="http://schemas.microsoft.com/office/drawing/2014/main" id="{B6B37188-667E-4EF0-9828-A3412AD62E0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789212" y="3345598"/>
            <a:ext cx="468824" cy="468824"/>
          </a:xfrm>
          <a:prstGeom prst="rect">
            <a:avLst/>
          </a:prstGeom>
        </p:spPr>
      </p:pic>
      <p:sp>
        <p:nvSpPr>
          <p:cNvPr id="106" name="Shape 18">
            <a:extLst>
              <a:ext uri="{FF2B5EF4-FFF2-40B4-BE49-F238E27FC236}">
                <a16:creationId xmlns:a16="http://schemas.microsoft.com/office/drawing/2014/main" id="{E3979B4C-02E2-40C6-B088-75957F4979B3}"/>
              </a:ext>
            </a:extLst>
          </p:cNvPr>
          <p:cNvSpPr/>
          <p:nvPr/>
        </p:nvSpPr>
        <p:spPr>
          <a:xfrm>
            <a:off x="10214611" y="3961614"/>
            <a:ext cx="1164349" cy="223083"/>
          </a:xfrm>
          <a:prstGeom prst="rect">
            <a:avLst/>
          </a:prstGeom>
          <a:ln w="12700">
            <a:miter lim="400000"/>
          </a:ln>
          <a:extLst>
            <a:ext uri="{C572A759-6A51-4108-AA02-DFA0A04FC94B}">
              <ma14:wrappingTextBoxFlag xmlns:lc="http://schemas.openxmlformats.org/drawingml/2006/lockedCanvas" xmlns="" xmlns:ma14="http://schemas.microsoft.com/office/mac/drawingml/2011/main" val="1"/>
            </a:ext>
          </a:extLst>
        </p:spPr>
        <p:txBody>
          <a:bodyPr wrap="square" lIns="19023" tIns="19023" rIns="19023" bIns="19023" anchor="ctr">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l" defTabSz="342386" rtl="0" eaLnBrk="1" fontAlgn="auto" latinLnBrk="0" hangingPunct="1">
              <a:lnSpc>
                <a:spcPct val="80000"/>
              </a:lnSpc>
              <a:spcBef>
                <a:spcPts val="0"/>
              </a:spcBef>
              <a:spcAft>
                <a:spcPts val="0"/>
              </a:spcAft>
              <a:buClrTx/>
              <a:buSzTx/>
              <a:buFontTx/>
              <a:buNone/>
              <a:tabLst/>
              <a:defRPr sz="1800" b="0"/>
            </a:pPr>
            <a:r>
              <a:rPr kumimoji="0" lang="en-US" sz="1500" b="1" i="0" u="none" strike="noStrike" kern="0" cap="none" spc="0" normalizeH="0" baseline="0" noProof="0">
                <a:ln>
                  <a:noFill/>
                </a:ln>
                <a:solidFill>
                  <a:srgbClr val="C41230"/>
                </a:solidFill>
                <a:effectLst/>
                <a:uLnTx/>
                <a:uFillTx/>
                <a:latin typeface="Arial"/>
                <a:ea typeface="+mn-ea"/>
                <a:cs typeface="Arial"/>
              </a:rPr>
              <a:t>Role X</a:t>
            </a:r>
          </a:p>
        </p:txBody>
      </p:sp>
      <p:pic>
        <p:nvPicPr>
          <p:cNvPr id="107" name="Picture 106">
            <a:extLst>
              <a:ext uri="{FF2B5EF4-FFF2-40B4-BE49-F238E27FC236}">
                <a16:creationId xmlns:a16="http://schemas.microsoft.com/office/drawing/2014/main" id="{9C2E52E0-43B1-494A-BED3-73657AA8F45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82389" y="3836925"/>
            <a:ext cx="482473" cy="482473"/>
          </a:xfrm>
          <a:prstGeom prst="rect">
            <a:avLst/>
          </a:prstGeom>
        </p:spPr>
      </p:pic>
      <p:pic>
        <p:nvPicPr>
          <p:cNvPr id="108" name="Picture 107">
            <a:extLst>
              <a:ext uri="{FF2B5EF4-FFF2-40B4-BE49-F238E27FC236}">
                <a16:creationId xmlns:a16="http://schemas.microsoft.com/office/drawing/2014/main" id="{21CDCB1F-451E-409D-A5B0-ED5DDB083C1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56126" y="4103268"/>
            <a:ext cx="326059" cy="199404"/>
          </a:xfrm>
          <a:prstGeom prst="rect">
            <a:avLst/>
          </a:prstGeom>
        </p:spPr>
      </p:pic>
      <p:pic>
        <p:nvPicPr>
          <p:cNvPr id="115" name="Picture 114">
            <a:extLst>
              <a:ext uri="{FF2B5EF4-FFF2-40B4-BE49-F238E27FC236}">
                <a16:creationId xmlns:a16="http://schemas.microsoft.com/office/drawing/2014/main" id="{B362F042-1185-40F9-B26A-56B199688BF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1" r="26448"/>
          <a:stretch/>
        </p:blipFill>
        <p:spPr>
          <a:xfrm>
            <a:off x="10307777" y="2032863"/>
            <a:ext cx="533236" cy="704818"/>
          </a:xfrm>
          <a:prstGeom prst="rect">
            <a:avLst/>
          </a:prstGeom>
        </p:spPr>
      </p:pic>
      <p:sp>
        <p:nvSpPr>
          <p:cNvPr id="110" name="Rectangular Callout 65">
            <a:extLst>
              <a:ext uri="{FF2B5EF4-FFF2-40B4-BE49-F238E27FC236}">
                <a16:creationId xmlns:a16="http://schemas.microsoft.com/office/drawing/2014/main" id="{2A11247B-B7B3-4753-83F0-15902EC060B1}"/>
              </a:ext>
            </a:extLst>
          </p:cNvPr>
          <p:cNvSpPr/>
          <p:nvPr/>
        </p:nvSpPr>
        <p:spPr bwMode="auto">
          <a:xfrm>
            <a:off x="4562275" y="1380200"/>
            <a:ext cx="2707897" cy="370073"/>
          </a:xfrm>
          <a:prstGeom prst="wedgeRectCallout">
            <a:avLst>
              <a:gd name="adj1" fmla="val -22521"/>
              <a:gd name="adj2" fmla="val -7629"/>
            </a:avLst>
          </a:prstGeom>
          <a:solidFill>
            <a:srgbClr val="00206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609494" rtl="0" eaLnBrk="1" fontAlgn="auto" latinLnBrk="0" hangingPunct="1">
              <a:lnSpc>
                <a:spcPct val="9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Arial Narrow"/>
              </a:rPr>
              <a:t>Configuration</a:t>
            </a:r>
          </a:p>
        </p:txBody>
      </p:sp>
      <p:sp>
        <p:nvSpPr>
          <p:cNvPr id="111" name="TextBox 119">
            <a:extLst>
              <a:ext uri="{FF2B5EF4-FFF2-40B4-BE49-F238E27FC236}">
                <a16:creationId xmlns:a16="http://schemas.microsoft.com/office/drawing/2014/main" id="{F0D67DDB-873C-477C-80CC-9395459C8FF6}"/>
              </a:ext>
            </a:extLst>
          </p:cNvPr>
          <p:cNvSpPr txBox="1"/>
          <p:nvPr/>
        </p:nvSpPr>
        <p:spPr>
          <a:xfrm>
            <a:off x="8228564" y="2159100"/>
            <a:ext cx="1406253" cy="369332"/>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D163F"/>
                </a:solidFill>
                <a:effectLst/>
                <a:uLnTx/>
                <a:uFillTx/>
                <a:latin typeface="Arial" panose="020B0604020202020204"/>
                <a:ea typeface="+mn-ea"/>
                <a:cs typeface="Arial Narrow"/>
              </a:rPr>
              <a:t>Devices</a:t>
            </a:r>
          </a:p>
        </p:txBody>
      </p:sp>
      <p:sp>
        <p:nvSpPr>
          <p:cNvPr id="112" name="TextBox 85">
            <a:extLst>
              <a:ext uri="{FF2B5EF4-FFF2-40B4-BE49-F238E27FC236}">
                <a16:creationId xmlns:a16="http://schemas.microsoft.com/office/drawing/2014/main" id="{1885D2F2-C88E-4681-8274-F53C16C58DE5}"/>
              </a:ext>
            </a:extLst>
          </p:cNvPr>
          <p:cNvSpPr txBox="1"/>
          <p:nvPr/>
        </p:nvSpPr>
        <p:spPr>
          <a:xfrm>
            <a:off x="8214364" y="3299372"/>
            <a:ext cx="1406253" cy="369332"/>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D163F"/>
                </a:solidFill>
                <a:effectLst/>
                <a:uLnTx/>
                <a:uFillTx/>
                <a:latin typeface="Arial" panose="020B0604020202020204"/>
                <a:ea typeface="+mn-ea"/>
                <a:cs typeface="Arial Narrow"/>
              </a:rPr>
              <a:t>Users</a:t>
            </a:r>
          </a:p>
        </p:txBody>
      </p:sp>
      <p:sp>
        <p:nvSpPr>
          <p:cNvPr id="113" name="TextBox 87">
            <a:extLst>
              <a:ext uri="{FF2B5EF4-FFF2-40B4-BE49-F238E27FC236}">
                <a16:creationId xmlns:a16="http://schemas.microsoft.com/office/drawing/2014/main" id="{24A7B989-F7BF-41B3-9285-D96290E72025}"/>
              </a:ext>
            </a:extLst>
          </p:cNvPr>
          <p:cNvSpPr txBox="1"/>
          <p:nvPr/>
        </p:nvSpPr>
        <p:spPr>
          <a:xfrm>
            <a:off x="7882808" y="4498371"/>
            <a:ext cx="1773176" cy="369332"/>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D163F"/>
                </a:solidFill>
                <a:effectLst/>
                <a:uLnTx/>
                <a:uFillTx/>
                <a:latin typeface="Arial" panose="020B0604020202020204"/>
                <a:ea typeface="+mn-ea"/>
                <a:cs typeface="Arial Narrow"/>
              </a:rPr>
              <a:t>Locations</a:t>
            </a:r>
          </a:p>
        </p:txBody>
      </p:sp>
      <p:sp>
        <p:nvSpPr>
          <p:cNvPr id="59" name="TextBox 58">
            <a:extLst>
              <a:ext uri="{FF2B5EF4-FFF2-40B4-BE49-F238E27FC236}">
                <a16:creationId xmlns:a16="http://schemas.microsoft.com/office/drawing/2014/main" id="{D3081991-DE3A-4981-B405-8BD3FBA00931}"/>
              </a:ext>
            </a:extLst>
          </p:cNvPr>
          <p:cNvSpPr txBox="1"/>
          <p:nvPr/>
        </p:nvSpPr>
        <p:spPr>
          <a:xfrm>
            <a:off x="46934" y="1945408"/>
            <a:ext cx="1258893" cy="830997"/>
          </a:xfrm>
          <a:prstGeom prst="rect">
            <a:avLst/>
          </a:prstGeom>
          <a:noFill/>
        </p:spPr>
        <p:txBody>
          <a:bodyPr wrap="square" rtlCol="0">
            <a:spAutoFit/>
          </a:body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PanelView™ Plus</a:t>
            </a:r>
          </a:p>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PanelView™ 5000</a:t>
            </a:r>
          </a:p>
        </p:txBody>
      </p:sp>
      <p:sp>
        <p:nvSpPr>
          <p:cNvPr id="60" name="TextBox 59">
            <a:extLst>
              <a:ext uri="{FF2B5EF4-FFF2-40B4-BE49-F238E27FC236}">
                <a16:creationId xmlns:a16="http://schemas.microsoft.com/office/drawing/2014/main" id="{10F040DC-413E-45EE-9EED-1A55913D229B}"/>
              </a:ext>
            </a:extLst>
          </p:cNvPr>
          <p:cNvSpPr txBox="1"/>
          <p:nvPr/>
        </p:nvSpPr>
        <p:spPr>
          <a:xfrm>
            <a:off x="-146232" y="5044596"/>
            <a:ext cx="1413259" cy="461665"/>
          </a:xfrm>
          <a:prstGeom prst="rect">
            <a:avLst/>
          </a:prstGeom>
          <a:noFill/>
        </p:spPr>
        <p:txBody>
          <a:bodyPr wrap="square" rtlCol="0">
            <a:spAutoFit/>
          </a:body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IP Camera</a:t>
            </a:r>
          </a:p>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USB Camera</a:t>
            </a:r>
          </a:p>
        </p:txBody>
      </p:sp>
      <p:pic>
        <p:nvPicPr>
          <p:cNvPr id="2" name="Picture 1" descr="A picture containing sitting, table, black, white&#10;&#10;Description automatically generated">
            <a:extLst>
              <a:ext uri="{FF2B5EF4-FFF2-40B4-BE49-F238E27FC236}">
                <a16:creationId xmlns:a16="http://schemas.microsoft.com/office/drawing/2014/main" id="{47FB37C4-2664-411D-8A77-C48F10F64241}"/>
              </a:ext>
            </a:extLst>
          </p:cNvPr>
          <p:cNvPicPr>
            <a:picLocks noChangeAspect="1"/>
          </p:cNvPicPr>
          <p:nvPr/>
        </p:nvPicPr>
        <p:blipFill rotWithShape="1">
          <a:blip r:embed="rId19" cstate="screen">
            <a:duotone>
              <a:schemeClr val="bg2">
                <a:shade val="45000"/>
                <a:satMod val="135000"/>
              </a:schemeClr>
              <a:prstClr val="white"/>
            </a:duotone>
            <a:extLst>
              <a:ext uri="{BEBA8EAE-BF5A-486C-A8C5-ECC9F3942E4B}">
                <a14:imgProps xmlns:a14="http://schemas.microsoft.com/office/drawing/2010/main">
                  <a14:imgLayer r:embed="rId20">
                    <a14:imgEffect>
                      <a14:artisticCrisscrossEtching/>
                    </a14:imgEffect>
                  </a14:imgLayer>
                </a14:imgProps>
              </a:ext>
              <a:ext uri="{28A0092B-C50C-407E-A947-70E740481C1C}">
                <a14:useLocalDpi xmlns:a14="http://schemas.microsoft.com/office/drawing/2010/main"/>
              </a:ext>
            </a:extLst>
          </a:blip>
          <a:srcRect/>
          <a:stretch/>
        </p:blipFill>
        <p:spPr>
          <a:xfrm>
            <a:off x="9841136" y="2039963"/>
            <a:ext cx="463908" cy="701654"/>
          </a:xfrm>
          <a:prstGeom prst="rect">
            <a:avLst/>
          </a:prstGeom>
        </p:spPr>
      </p:pic>
      <p:pic>
        <p:nvPicPr>
          <p:cNvPr id="1026" name="Picture 2">
            <a:extLst>
              <a:ext uri="{FF2B5EF4-FFF2-40B4-BE49-F238E27FC236}">
                <a16:creationId xmlns:a16="http://schemas.microsoft.com/office/drawing/2014/main" id="{307160FB-5233-437F-A0CC-7C7E64A07F6C}"/>
              </a:ext>
            </a:extLst>
          </p:cNvPr>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41012" y="2036518"/>
            <a:ext cx="297776" cy="29777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C197D1DD-E503-40A5-B34A-E67DD2D4F2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07746" y="4167871"/>
            <a:ext cx="802740" cy="929215"/>
          </a:xfrm>
          <a:prstGeom prst="rect">
            <a:avLst/>
          </a:prstGeom>
        </p:spPr>
      </p:pic>
      <p:sp>
        <p:nvSpPr>
          <p:cNvPr id="66" name="TextBox 76">
            <a:extLst>
              <a:ext uri="{FF2B5EF4-FFF2-40B4-BE49-F238E27FC236}">
                <a16:creationId xmlns:a16="http://schemas.microsoft.com/office/drawing/2014/main" id="{C18FE0D9-0500-443F-9AA0-A2C114EDAF0A}"/>
              </a:ext>
            </a:extLst>
          </p:cNvPr>
          <p:cNvSpPr txBox="1"/>
          <p:nvPr/>
        </p:nvSpPr>
        <p:spPr>
          <a:xfrm>
            <a:off x="4783244" y="4481018"/>
            <a:ext cx="720755" cy="461665"/>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Web Content</a:t>
            </a:r>
          </a:p>
        </p:txBody>
      </p:sp>
      <p:cxnSp>
        <p:nvCxnSpPr>
          <p:cNvPr id="67" name="Straight Connector 66">
            <a:extLst>
              <a:ext uri="{FF2B5EF4-FFF2-40B4-BE49-F238E27FC236}">
                <a16:creationId xmlns:a16="http://schemas.microsoft.com/office/drawing/2014/main" id="{A1EFB106-52D4-49B6-ACCC-7107A3CD490F}"/>
              </a:ext>
            </a:extLst>
          </p:cNvPr>
          <p:cNvCxnSpPr/>
          <p:nvPr/>
        </p:nvCxnSpPr>
        <p:spPr bwMode="auto">
          <a:xfrm>
            <a:off x="5496481" y="4459241"/>
            <a:ext cx="0" cy="550704"/>
          </a:xfrm>
          <a:prstGeom prst="line">
            <a:avLst/>
          </a:prstGeom>
          <a:noFill/>
          <a:ln w="9525" cap="flat" cmpd="sng" algn="ctr">
            <a:solidFill>
              <a:schemeClr val="accent1"/>
            </a:solidFill>
            <a:prstDash val="solid"/>
            <a:round/>
            <a:headEnd type="none" w="med" len="med"/>
            <a:tailEnd type="none" w="med" len="med"/>
          </a:ln>
          <a:effectLst/>
        </p:spPr>
      </p:cxnSp>
      <p:pic>
        <p:nvPicPr>
          <p:cNvPr id="6" name="Picture 5" descr="Icon&#10;&#10;Description automatically generated">
            <a:extLst>
              <a:ext uri="{FF2B5EF4-FFF2-40B4-BE49-F238E27FC236}">
                <a16:creationId xmlns:a16="http://schemas.microsoft.com/office/drawing/2014/main" id="{DB5A8374-0488-477B-A66D-6DA3ECE20C6E}"/>
              </a:ext>
            </a:extLst>
          </p:cNvPr>
          <p:cNvPicPr>
            <a:picLocks noChangeAspect="1"/>
          </p:cNvPicPr>
          <p:nvPr/>
        </p:nvPicPr>
        <p:blipFill>
          <a:blip r:embed="rId22"/>
          <a:stretch>
            <a:fillRect/>
          </a:stretch>
        </p:blipFill>
        <p:spPr>
          <a:xfrm>
            <a:off x="5713537" y="4448270"/>
            <a:ext cx="538435" cy="452285"/>
          </a:xfrm>
          <a:prstGeom prst="rect">
            <a:avLst/>
          </a:prstGeom>
        </p:spPr>
      </p:pic>
      <p:pic>
        <p:nvPicPr>
          <p:cNvPr id="1028" name="Picture 4" descr="Mobile ThinManager">
            <a:extLst>
              <a:ext uri="{FF2B5EF4-FFF2-40B4-BE49-F238E27FC236}">
                <a16:creationId xmlns:a16="http://schemas.microsoft.com/office/drawing/2014/main" id="{159701C6-426B-41A2-BC7E-A3314F10B823}"/>
              </a:ext>
            </a:extLst>
          </p:cNvPr>
          <p:cNvPicPr>
            <a:picLocks noChangeAspect="1" noChangeArrowheads="1"/>
          </p:cNvPicPr>
          <p:nvPr/>
        </p:nvPicPr>
        <p:blipFill rotWithShape="1">
          <a:blip r:embed="rId23">
            <a:duotone>
              <a:schemeClr val="bg2">
                <a:shade val="45000"/>
                <a:satMod val="135000"/>
              </a:schemeClr>
              <a:prstClr val="white"/>
            </a:duotone>
            <a:extLst>
              <a:ext uri="{BEBA8EAE-BF5A-486C-A8C5-ECC9F3942E4B}">
                <a14:imgProps xmlns:a14="http://schemas.microsoft.com/office/drawing/2010/main">
                  <a14:imgLayer r:embed="rId24">
                    <a14:imgEffect>
                      <a14:colorTemperature colorTemp="7955"/>
                    </a14:imgEffect>
                    <a14:imgEffect>
                      <a14:saturation sat="106000"/>
                    </a14:imgEffect>
                    <a14:imgEffect>
                      <a14:brightnessContrast bright="60000"/>
                    </a14:imgEffect>
                  </a14:imgLayer>
                </a14:imgProps>
              </a:ext>
              <a:ext uri="{28A0092B-C50C-407E-A947-70E740481C1C}">
                <a14:useLocalDpi xmlns:a14="http://schemas.microsoft.com/office/drawing/2010/main" val="0"/>
              </a:ext>
            </a:extLst>
          </a:blip>
          <a:srcRect r="47420"/>
          <a:stretch/>
        </p:blipFill>
        <p:spPr bwMode="auto">
          <a:xfrm>
            <a:off x="9855795" y="4518747"/>
            <a:ext cx="1333779" cy="602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obile ThinManager">
            <a:extLst>
              <a:ext uri="{FF2B5EF4-FFF2-40B4-BE49-F238E27FC236}">
                <a16:creationId xmlns:a16="http://schemas.microsoft.com/office/drawing/2014/main" id="{F32A0F0E-1799-46BC-93A9-9DDA8E4FAFF0}"/>
              </a:ext>
            </a:extLst>
          </p:cNvPr>
          <p:cNvPicPr>
            <a:picLocks noChangeAspect="1" noChangeArrowheads="1"/>
          </p:cNvPicPr>
          <p:nvPr/>
        </p:nvPicPr>
        <p:blipFill rotWithShape="1">
          <a:blip r:embed="rId23">
            <a:duotone>
              <a:schemeClr val="bg2">
                <a:shade val="45000"/>
                <a:satMod val="135000"/>
              </a:schemeClr>
              <a:prstClr val="white"/>
            </a:duotone>
            <a:extLst>
              <a:ext uri="{BEBA8EAE-BF5A-486C-A8C5-ECC9F3942E4B}">
                <a14:imgProps xmlns:a14="http://schemas.microsoft.com/office/drawing/2010/main">
                  <a14:imgLayer r:embed="rId24">
                    <a14:imgEffect>
                      <a14:colorTemperature colorTemp="7955"/>
                    </a14:imgEffect>
                    <a14:imgEffect>
                      <a14:saturation sat="106000"/>
                    </a14:imgEffect>
                    <a14:imgEffect>
                      <a14:brightnessContrast bright="60000"/>
                    </a14:imgEffect>
                  </a14:imgLayer>
                </a14:imgProps>
              </a:ext>
              <a:ext uri="{28A0092B-C50C-407E-A947-70E740481C1C}">
                <a14:useLocalDpi xmlns:a14="http://schemas.microsoft.com/office/drawing/2010/main" val="0"/>
              </a:ext>
            </a:extLst>
          </a:blip>
          <a:srcRect l="49201"/>
          <a:stretch/>
        </p:blipFill>
        <p:spPr bwMode="auto">
          <a:xfrm>
            <a:off x="9774052" y="5132339"/>
            <a:ext cx="1288603" cy="6024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65">
            <a:extLst>
              <a:ext uri="{FF2B5EF4-FFF2-40B4-BE49-F238E27FC236}">
                <a16:creationId xmlns:a16="http://schemas.microsoft.com/office/drawing/2014/main" id="{F51DC725-FE27-4DC8-BF29-D7765FFFA077}"/>
              </a:ext>
            </a:extLst>
          </p:cNvPr>
          <p:cNvSpPr/>
          <p:nvPr/>
        </p:nvSpPr>
        <p:spPr bwMode="auto">
          <a:xfrm>
            <a:off x="4567807" y="3874933"/>
            <a:ext cx="2707897" cy="370073"/>
          </a:xfrm>
          <a:prstGeom prst="wedgeRectCallout">
            <a:avLst>
              <a:gd name="adj1" fmla="val -22521"/>
              <a:gd name="adj2" fmla="val -7629"/>
            </a:avLst>
          </a:prstGeom>
          <a:solidFill>
            <a:srgbClr val="00206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lvl="0" indent="0" algn="ctr" defTabSz="609494" rtl="0" eaLnBrk="1" fontAlgn="auto" latinLnBrk="0" hangingPunct="1">
              <a:lnSpc>
                <a:spcPct val="9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Arial Narrow"/>
              </a:rPr>
              <a:t>Management</a:t>
            </a:r>
          </a:p>
        </p:txBody>
      </p:sp>
      <p:pic>
        <p:nvPicPr>
          <p:cNvPr id="7" name="Picture 6" descr="A picture containing sitting, table, black, white&#10;&#10;Description automatically generated">
            <a:extLst>
              <a:ext uri="{FF2B5EF4-FFF2-40B4-BE49-F238E27FC236}">
                <a16:creationId xmlns:a16="http://schemas.microsoft.com/office/drawing/2014/main" id="{1BCDE304-47FF-4D10-881A-53E10AD03C3B}"/>
              </a:ext>
            </a:extLst>
          </p:cNvPr>
          <p:cNvPicPr>
            <a:picLocks noChangeAspect="1"/>
          </p:cNvPicPr>
          <p:nvPr/>
        </p:nvPicPr>
        <p:blipFill rotWithShape="1">
          <a:blip r:embed="rId19" cstate="screen">
            <a:duotone>
              <a:schemeClr val="bg2">
                <a:shade val="45000"/>
                <a:satMod val="135000"/>
              </a:schemeClr>
              <a:prstClr val="white"/>
            </a:duotone>
            <a:extLst>
              <a:ext uri="{BEBA8EAE-BF5A-486C-A8C5-ECC9F3942E4B}">
                <a14:imgProps xmlns:a14="http://schemas.microsoft.com/office/drawing/2010/main">
                  <a14:imgLayer r:embed="rId20">
                    <a14:imgEffect>
                      <a14:artisticCrisscrossEtching/>
                    </a14:imgEffect>
                  </a14:imgLayer>
                </a14:imgProps>
              </a:ext>
              <a:ext uri="{28A0092B-C50C-407E-A947-70E740481C1C}">
                <a14:useLocalDpi xmlns:a14="http://schemas.microsoft.com/office/drawing/2010/main"/>
              </a:ext>
            </a:extLst>
          </a:blip>
          <a:srcRect/>
          <a:stretch/>
        </p:blipFill>
        <p:spPr>
          <a:xfrm>
            <a:off x="5650174" y="5296776"/>
            <a:ext cx="463908" cy="701654"/>
          </a:xfrm>
          <a:prstGeom prst="rect">
            <a:avLst/>
          </a:prstGeom>
        </p:spPr>
      </p:pic>
      <p:sp>
        <p:nvSpPr>
          <p:cNvPr id="69" name="TextBox 76">
            <a:extLst>
              <a:ext uri="{FF2B5EF4-FFF2-40B4-BE49-F238E27FC236}">
                <a16:creationId xmlns:a16="http://schemas.microsoft.com/office/drawing/2014/main" id="{7C6509E6-10FE-4B62-9506-DF5E42D94B33}"/>
              </a:ext>
            </a:extLst>
          </p:cNvPr>
          <p:cNvSpPr txBox="1"/>
          <p:nvPr/>
        </p:nvSpPr>
        <p:spPr>
          <a:xfrm>
            <a:off x="4562275" y="5474396"/>
            <a:ext cx="941724" cy="276999"/>
          </a:xfrm>
          <a:prstGeom prst="rect">
            <a:avLst/>
          </a:prstGeom>
          <a:noFill/>
        </p:spPr>
        <p:txBody>
          <a:bodyPr wrap="square" rtlCol="0">
            <a:spAutoFit/>
          </a:bodyPr>
          <a:ls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a:lstStyle>
          <a:p>
            <a:pPr marL="0" marR="0" lvl="0" indent="0" algn="r" defTabSz="60949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Arial" panose="020B0604020202020204"/>
                <a:ea typeface="+mn-ea"/>
                <a:cs typeface="Arial Narrow"/>
              </a:rPr>
              <a:t>Hardware</a:t>
            </a:r>
          </a:p>
        </p:txBody>
      </p:sp>
      <p:cxnSp>
        <p:nvCxnSpPr>
          <p:cNvPr id="70" name="Straight Connector 69">
            <a:extLst>
              <a:ext uri="{FF2B5EF4-FFF2-40B4-BE49-F238E27FC236}">
                <a16:creationId xmlns:a16="http://schemas.microsoft.com/office/drawing/2014/main" id="{4719C801-068E-4453-BE0E-BB56DED7064A}"/>
              </a:ext>
            </a:extLst>
          </p:cNvPr>
          <p:cNvCxnSpPr/>
          <p:nvPr/>
        </p:nvCxnSpPr>
        <p:spPr bwMode="auto">
          <a:xfrm>
            <a:off x="5496481" y="5326748"/>
            <a:ext cx="0" cy="550704"/>
          </a:xfrm>
          <a:prstGeom prst="line">
            <a:avLst/>
          </a:prstGeom>
          <a:noFill/>
          <a:ln w="9525" cap="flat" cmpd="sng" algn="ctr">
            <a:solidFill>
              <a:schemeClr val="accent1"/>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7656E465-143D-4B98-8C7A-A81375E68767}"/>
              </a:ext>
            </a:extLst>
          </p:cNvPr>
          <p:cNvPicPr>
            <a:picLocks noChangeAspect="1"/>
          </p:cNvPicPr>
          <p:nvPr/>
        </p:nvPicPr>
        <p:blipFill>
          <a:blip r:embed="rId25" cstate="screen">
            <a:grayscl/>
            <a:extLst>
              <a:ext uri="{28A0092B-C50C-407E-A947-70E740481C1C}">
                <a14:useLocalDpi xmlns:a14="http://schemas.microsoft.com/office/drawing/2010/main"/>
              </a:ext>
            </a:extLst>
          </a:blip>
          <a:stretch>
            <a:fillRect/>
          </a:stretch>
        </p:blipFill>
        <p:spPr>
          <a:xfrm rot="5400000">
            <a:off x="6185609" y="4657967"/>
            <a:ext cx="1223149" cy="1953134"/>
          </a:xfrm>
          <a:prstGeom prst="rect">
            <a:avLst/>
          </a:prstGeom>
        </p:spPr>
      </p:pic>
    </p:spTree>
    <p:extLst>
      <p:ext uri="{BB962C8B-B14F-4D97-AF65-F5344CB8AC3E}">
        <p14:creationId xmlns:p14="http://schemas.microsoft.com/office/powerpoint/2010/main" val="13100263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6BE8D-0680-4EAB-BB5D-E3BD1AE25080}"/>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Types of ThinManager Client Hardware</a:t>
            </a:r>
          </a:p>
        </p:txBody>
      </p:sp>
      <p:sp>
        <p:nvSpPr>
          <p:cNvPr id="6" name="Content Placeholder 6">
            <a:extLst>
              <a:ext uri="{FF2B5EF4-FFF2-40B4-BE49-F238E27FC236}">
                <a16:creationId xmlns:a16="http://schemas.microsoft.com/office/drawing/2014/main" id="{C3FCB514-7CFC-42BA-BD8E-4B8DF5E49F8E}"/>
              </a:ext>
            </a:extLst>
          </p:cNvPr>
          <p:cNvSpPr txBox="1">
            <a:spLocks/>
          </p:cNvSpPr>
          <p:nvPr/>
        </p:nvSpPr>
        <p:spPr>
          <a:xfrm>
            <a:off x="4042190" y="1257301"/>
            <a:ext cx="3789903"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defTabSz="914400">
              <a:buClr>
                <a:schemeClr val="tx1"/>
              </a:buClr>
              <a:buNone/>
            </a:pPr>
            <a:r>
              <a:rPr lang="en-US" u="sng" kern="0" dirty="0"/>
              <a:t>ThinManager Compatible</a:t>
            </a:r>
          </a:p>
          <a:p>
            <a:pPr marL="0" indent="0" algn="ctr" defTabSz="914400">
              <a:buClr>
                <a:schemeClr val="tx1"/>
              </a:buClr>
              <a:buNone/>
            </a:pPr>
            <a:r>
              <a:rPr lang="en-US" sz="1600" kern="0" dirty="0"/>
              <a:t>-Intel x86 based computing hardware</a:t>
            </a:r>
          </a:p>
          <a:p>
            <a:pPr marL="0" indent="0" algn="ctr" defTabSz="914400">
              <a:buClr>
                <a:schemeClr val="tx1"/>
              </a:buClr>
              <a:buNone/>
            </a:pPr>
            <a:r>
              <a:rPr lang="en-US" sz="1600" kern="0" dirty="0"/>
              <a:t>-Must Issue DHCP/PXE request to obtain IP address and Boot Instructions</a:t>
            </a:r>
          </a:p>
          <a:p>
            <a:pPr defTabSz="914400">
              <a:buClr>
                <a:schemeClr val="tx1"/>
              </a:buClr>
              <a:buFont typeface="Arial" panose="020B0604020202020204" pitchFamily="34" charset="0"/>
              <a:buChar char="•"/>
            </a:pPr>
            <a:endParaRPr lang="en-US" kern="0" dirty="0"/>
          </a:p>
        </p:txBody>
      </p:sp>
      <p:grpSp>
        <p:nvGrpSpPr>
          <p:cNvPr id="12" name="Group 11">
            <a:extLst>
              <a:ext uri="{FF2B5EF4-FFF2-40B4-BE49-F238E27FC236}">
                <a16:creationId xmlns:a16="http://schemas.microsoft.com/office/drawing/2014/main" id="{83475079-4B3A-4C59-8DA9-8173F05574D1}"/>
              </a:ext>
            </a:extLst>
          </p:cNvPr>
          <p:cNvGrpSpPr/>
          <p:nvPr/>
        </p:nvGrpSpPr>
        <p:grpSpPr>
          <a:xfrm>
            <a:off x="4855795" y="3254530"/>
            <a:ext cx="2401669" cy="1571625"/>
            <a:chOff x="9131324" y="2756898"/>
            <a:chExt cx="2401669" cy="1571625"/>
          </a:xfrm>
        </p:grpSpPr>
        <p:pic>
          <p:nvPicPr>
            <p:cNvPr id="13" name="Picture 12">
              <a:extLst>
                <a:ext uri="{FF2B5EF4-FFF2-40B4-BE49-F238E27FC236}">
                  <a16:creationId xmlns:a16="http://schemas.microsoft.com/office/drawing/2014/main" id="{3C89066F-26BE-4A68-9CFC-3BB39E4C8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324" y="2824767"/>
              <a:ext cx="1219200" cy="1219200"/>
            </a:xfrm>
            <a:prstGeom prst="rect">
              <a:avLst/>
            </a:prstGeom>
          </p:spPr>
        </p:pic>
        <p:pic>
          <p:nvPicPr>
            <p:cNvPr id="14" name="Picture 13">
              <a:extLst>
                <a:ext uri="{FF2B5EF4-FFF2-40B4-BE49-F238E27FC236}">
                  <a16:creationId xmlns:a16="http://schemas.microsoft.com/office/drawing/2014/main" id="{AEA5E3DC-D918-4947-B59E-FB9E350D618D}"/>
                </a:ext>
              </a:extLst>
            </p:cNvPr>
            <p:cNvPicPr>
              <a:picLocks noChangeAspect="1"/>
            </p:cNvPicPr>
            <p:nvPr/>
          </p:nvPicPr>
          <p:blipFill>
            <a:blip r:embed="rId3"/>
            <a:stretch>
              <a:fillRect/>
            </a:stretch>
          </p:blipFill>
          <p:spPr>
            <a:xfrm>
              <a:off x="10418568" y="2756898"/>
              <a:ext cx="1114425" cy="1571625"/>
            </a:xfrm>
            <a:prstGeom prst="rect">
              <a:avLst/>
            </a:prstGeom>
          </p:spPr>
        </p:pic>
      </p:grpSp>
      <p:sp>
        <p:nvSpPr>
          <p:cNvPr id="20" name="Content Placeholder 5">
            <a:extLst>
              <a:ext uri="{FF2B5EF4-FFF2-40B4-BE49-F238E27FC236}">
                <a16:creationId xmlns:a16="http://schemas.microsoft.com/office/drawing/2014/main" id="{1E63F442-138C-49A7-B5B6-C30314916C42}"/>
              </a:ext>
            </a:extLst>
          </p:cNvPr>
          <p:cNvSpPr txBox="1">
            <a:spLocks/>
          </p:cNvSpPr>
          <p:nvPr/>
        </p:nvSpPr>
        <p:spPr>
          <a:xfrm>
            <a:off x="656244" y="5356809"/>
            <a:ext cx="10973589" cy="617754"/>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defTabSz="914400">
              <a:buNone/>
            </a:pPr>
            <a:r>
              <a:rPr lang="en-US" sz="2000" b="1" kern="0" dirty="0"/>
              <a:t>ThinManager v11 supports UEFI hardware</a:t>
            </a:r>
          </a:p>
          <a:p>
            <a:pPr marL="0" indent="0" algn="ctr" defTabSz="914400">
              <a:buNone/>
            </a:pPr>
            <a:endParaRPr lang="en-US" sz="2000" b="1" kern="0" dirty="0"/>
          </a:p>
          <a:p>
            <a:pPr marL="0" indent="0" algn="ctr" defTabSz="914400">
              <a:buClr>
                <a:schemeClr val="tx1"/>
              </a:buClr>
              <a:buNone/>
            </a:pPr>
            <a:r>
              <a:rPr lang="en-US" dirty="0">
                <a:hlinkClick r:id="rId4"/>
              </a:rPr>
              <a:t>https://kb.thinmanager.com/index.php/Supported_Hardware</a:t>
            </a:r>
            <a:endParaRPr lang="en-US" b="1" kern="0" dirty="0">
              <a:solidFill>
                <a:srgbClr val="003D7E"/>
              </a:solidFill>
            </a:endParaRPr>
          </a:p>
        </p:txBody>
      </p:sp>
      <p:grpSp>
        <p:nvGrpSpPr>
          <p:cNvPr id="2" name="Group 1">
            <a:extLst>
              <a:ext uri="{FF2B5EF4-FFF2-40B4-BE49-F238E27FC236}">
                <a16:creationId xmlns:a16="http://schemas.microsoft.com/office/drawing/2014/main" id="{A4EDFCAB-B613-48B0-A4CD-C9E49B9EC4BB}"/>
              </a:ext>
            </a:extLst>
          </p:cNvPr>
          <p:cNvGrpSpPr/>
          <p:nvPr/>
        </p:nvGrpSpPr>
        <p:grpSpPr>
          <a:xfrm>
            <a:off x="7900137" y="1252642"/>
            <a:ext cx="3870646" cy="4760728"/>
            <a:chOff x="369046" y="1682050"/>
            <a:chExt cx="3870646" cy="4760728"/>
          </a:xfrm>
        </p:grpSpPr>
        <p:sp>
          <p:nvSpPr>
            <p:cNvPr id="5" name="Content Placeholder 5">
              <a:extLst>
                <a:ext uri="{FF2B5EF4-FFF2-40B4-BE49-F238E27FC236}">
                  <a16:creationId xmlns:a16="http://schemas.microsoft.com/office/drawing/2014/main" id="{F5F94B0F-DBB8-4627-AB25-C314E2BCA88B}"/>
                </a:ext>
              </a:extLst>
            </p:cNvPr>
            <p:cNvSpPr txBox="1">
              <a:spLocks/>
            </p:cNvSpPr>
            <p:nvPr/>
          </p:nvSpPr>
          <p:spPr>
            <a:xfrm>
              <a:off x="369046" y="1682050"/>
              <a:ext cx="3802602"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defTabSz="914400">
                <a:buClr>
                  <a:schemeClr val="tx1"/>
                </a:buClr>
                <a:buNone/>
              </a:pPr>
              <a:r>
                <a:rPr lang="en-US" u="sng" kern="0" dirty="0"/>
                <a:t>ThinManager Ready</a:t>
              </a:r>
            </a:p>
            <a:p>
              <a:pPr marL="0" indent="0" algn="ctr" defTabSz="914400">
                <a:buClr>
                  <a:schemeClr val="tx1"/>
                </a:buClr>
                <a:buNone/>
              </a:pPr>
              <a:r>
                <a:rPr lang="en-US" sz="1600" kern="0" dirty="0"/>
                <a:t>-ThinManager BIOS extension</a:t>
              </a:r>
            </a:p>
            <a:p>
              <a:pPr marL="0" indent="0" algn="ctr" defTabSz="914400">
                <a:buClr>
                  <a:schemeClr val="tx1"/>
                </a:buClr>
                <a:buNone/>
              </a:pPr>
              <a:r>
                <a:rPr lang="en-US" sz="1600" kern="0" dirty="0"/>
                <a:t>-Storage of Local IP Address and Boot Instructions</a:t>
              </a:r>
            </a:p>
            <a:p>
              <a:pPr lvl="1" defTabSz="914400">
                <a:buClr>
                  <a:schemeClr val="tx1"/>
                </a:buClr>
                <a:buFont typeface="Arial" panose="020B0604020202020204" pitchFamily="34" charset="0"/>
                <a:buChar char="•"/>
              </a:pPr>
              <a:endParaRPr lang="en-US" kern="0" dirty="0"/>
            </a:p>
            <a:p>
              <a:pPr defTabSz="914400">
                <a:buClr>
                  <a:schemeClr val="tx1"/>
                </a:buClr>
                <a:buFont typeface="Arial" panose="020B0604020202020204" pitchFamily="34" charset="0"/>
                <a:buChar char="•"/>
              </a:pPr>
              <a:endParaRPr lang="en-US" kern="0" dirty="0"/>
            </a:p>
          </p:txBody>
        </p:sp>
        <p:pic>
          <p:nvPicPr>
            <p:cNvPr id="11" name="Picture 10">
              <a:extLst>
                <a:ext uri="{FF2B5EF4-FFF2-40B4-BE49-F238E27FC236}">
                  <a16:creationId xmlns:a16="http://schemas.microsoft.com/office/drawing/2014/main" id="{026BCFE8-373E-45A9-8231-9CE1210E3320}"/>
                </a:ext>
              </a:extLst>
            </p:cNvPr>
            <p:cNvPicPr>
              <a:picLocks noChangeAspect="1"/>
            </p:cNvPicPr>
            <p:nvPr/>
          </p:nvPicPr>
          <p:blipFill>
            <a:blip r:embed="rId5"/>
            <a:stretch>
              <a:fillRect/>
            </a:stretch>
          </p:blipFill>
          <p:spPr>
            <a:xfrm>
              <a:off x="2550864" y="3740229"/>
              <a:ext cx="1688828" cy="1023487"/>
            </a:xfrm>
            <a:prstGeom prst="rect">
              <a:avLst/>
            </a:prstGeom>
          </p:spPr>
        </p:pic>
        <p:pic>
          <p:nvPicPr>
            <p:cNvPr id="19" name="Picture 18" descr="A picture containing sitting, table, black, white&#10;&#10;Description automatically generated">
              <a:extLst>
                <a:ext uri="{FF2B5EF4-FFF2-40B4-BE49-F238E27FC236}">
                  <a16:creationId xmlns:a16="http://schemas.microsoft.com/office/drawing/2014/main" id="{9EEFD4E7-8B8A-484A-96CF-B85FFFEEC918}"/>
                </a:ext>
              </a:extLst>
            </p:cNvPr>
            <p:cNvPicPr>
              <a:picLocks noChangeAspect="1"/>
            </p:cNvPicPr>
            <p:nvPr/>
          </p:nvPicPr>
          <p:blipFill rotWithShape="1">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a:ext>
              </a:extLst>
            </a:blip>
            <a:srcRect/>
            <a:stretch/>
          </p:blipFill>
          <p:spPr>
            <a:xfrm>
              <a:off x="1438727" y="3633006"/>
              <a:ext cx="902665" cy="1365267"/>
            </a:xfrm>
            <a:prstGeom prst="rect">
              <a:avLst/>
            </a:prstGeom>
          </p:spPr>
        </p:pic>
      </p:grpSp>
      <p:sp>
        <p:nvSpPr>
          <p:cNvPr id="21" name="Content Placeholder 6">
            <a:extLst>
              <a:ext uri="{FF2B5EF4-FFF2-40B4-BE49-F238E27FC236}">
                <a16:creationId xmlns:a16="http://schemas.microsoft.com/office/drawing/2014/main" id="{8F517CE9-811B-47AA-AF3F-189DFF696148}"/>
              </a:ext>
            </a:extLst>
          </p:cNvPr>
          <p:cNvSpPr txBox="1">
            <a:spLocks/>
          </p:cNvSpPr>
          <p:nvPr/>
        </p:nvSpPr>
        <p:spPr>
          <a:xfrm>
            <a:off x="290398" y="1257301"/>
            <a:ext cx="3789903"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defTabSz="914400">
              <a:buClr>
                <a:schemeClr val="tx1"/>
              </a:buClr>
              <a:buNone/>
            </a:pPr>
            <a:r>
              <a:rPr lang="en-US" u="sng" kern="0" dirty="0"/>
              <a:t>ThinManager Compatible Plus</a:t>
            </a:r>
          </a:p>
          <a:p>
            <a:pPr marL="0" indent="0" algn="ctr" defTabSz="914400">
              <a:buClr>
                <a:schemeClr val="tx1"/>
              </a:buClr>
              <a:buNone/>
            </a:pPr>
            <a:r>
              <a:rPr lang="en-US" sz="1600" kern="0" dirty="0"/>
              <a:t>- Compatible Plus units are functionally the same as Compatible Units with the exception that they are specifically listed in the ThinManager </a:t>
            </a:r>
            <a:r>
              <a:rPr lang="en-US" sz="1600" kern="0" dirty="0" err="1"/>
              <a:t>TermCap</a:t>
            </a:r>
            <a:r>
              <a:rPr lang="en-US" sz="1600" kern="0" dirty="0"/>
              <a:t> to overcome hardware specific compatibility issues</a:t>
            </a:r>
          </a:p>
          <a:p>
            <a:pPr defTabSz="914400">
              <a:buClr>
                <a:schemeClr val="tx1"/>
              </a:buClr>
              <a:buFont typeface="Arial" panose="020B0604020202020204" pitchFamily="34" charset="0"/>
              <a:buChar char="•"/>
            </a:pPr>
            <a:endParaRPr lang="en-US" kern="0" dirty="0"/>
          </a:p>
        </p:txBody>
      </p:sp>
      <p:sp>
        <p:nvSpPr>
          <p:cNvPr id="8" name="Arrow: Right 7">
            <a:extLst>
              <a:ext uri="{FF2B5EF4-FFF2-40B4-BE49-F238E27FC236}">
                <a16:creationId xmlns:a16="http://schemas.microsoft.com/office/drawing/2014/main" id="{5FE6D27A-9B83-4F0E-9591-57F3EB518C07}"/>
              </a:ext>
            </a:extLst>
          </p:cNvPr>
          <p:cNvSpPr/>
          <p:nvPr/>
        </p:nvSpPr>
        <p:spPr>
          <a:xfrm>
            <a:off x="381745" y="4805177"/>
            <a:ext cx="11009509" cy="617754"/>
          </a:xfrm>
          <a:prstGeom prst="rightArrow">
            <a:avLst/>
          </a:prstGeom>
          <a:noFill/>
          <a:ln w="31750" cap="flat">
            <a:gradFill>
              <a:gsLst>
                <a:gs pos="0">
                  <a:schemeClr val="accent1"/>
                </a:gs>
                <a:gs pos="100000">
                  <a:schemeClr val="accent3"/>
                </a:gs>
              </a:gsLst>
              <a:lin ang="5400000" scaled="1"/>
            </a:gradFill>
            <a:prstDash val="solid"/>
            <a:miter/>
          </a:ln>
          <a:effectLst/>
        </p:spPr>
        <p:txBody>
          <a:bodyPr rtlCol="0" anchor="ctr"/>
          <a:lstStyle/>
          <a:p>
            <a:pPr algn="ctr"/>
            <a:r>
              <a:rPr lang="en-US" dirty="0"/>
              <a:t>Good							Better							Best</a:t>
            </a:r>
          </a:p>
        </p:txBody>
      </p:sp>
      <p:grpSp>
        <p:nvGrpSpPr>
          <p:cNvPr id="22" name="Group 21">
            <a:extLst>
              <a:ext uri="{FF2B5EF4-FFF2-40B4-BE49-F238E27FC236}">
                <a16:creationId xmlns:a16="http://schemas.microsoft.com/office/drawing/2014/main" id="{558AC13E-FA0F-4264-B627-EE9357A4722B}"/>
              </a:ext>
            </a:extLst>
          </p:cNvPr>
          <p:cNvGrpSpPr/>
          <p:nvPr/>
        </p:nvGrpSpPr>
        <p:grpSpPr>
          <a:xfrm>
            <a:off x="1022031" y="3250702"/>
            <a:ext cx="2401669" cy="1571625"/>
            <a:chOff x="9131324" y="2756898"/>
            <a:chExt cx="2401669" cy="1571625"/>
          </a:xfrm>
        </p:grpSpPr>
        <p:pic>
          <p:nvPicPr>
            <p:cNvPr id="23" name="Picture 22">
              <a:extLst>
                <a:ext uri="{FF2B5EF4-FFF2-40B4-BE49-F238E27FC236}">
                  <a16:creationId xmlns:a16="http://schemas.microsoft.com/office/drawing/2014/main" id="{A914BB0B-F0FE-43EC-B08D-580E5CA08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324" y="2824767"/>
              <a:ext cx="1219200" cy="1219200"/>
            </a:xfrm>
            <a:prstGeom prst="rect">
              <a:avLst/>
            </a:prstGeom>
          </p:spPr>
        </p:pic>
        <p:pic>
          <p:nvPicPr>
            <p:cNvPr id="24" name="Picture 23">
              <a:extLst>
                <a:ext uri="{FF2B5EF4-FFF2-40B4-BE49-F238E27FC236}">
                  <a16:creationId xmlns:a16="http://schemas.microsoft.com/office/drawing/2014/main" id="{D188E3CC-4A44-4DA3-83F2-805C3A80A069}"/>
                </a:ext>
              </a:extLst>
            </p:cNvPr>
            <p:cNvPicPr>
              <a:picLocks noChangeAspect="1"/>
            </p:cNvPicPr>
            <p:nvPr/>
          </p:nvPicPr>
          <p:blipFill>
            <a:blip r:embed="rId3"/>
            <a:stretch>
              <a:fillRect/>
            </a:stretch>
          </p:blipFill>
          <p:spPr>
            <a:xfrm>
              <a:off x="10418568" y="2756898"/>
              <a:ext cx="1114425" cy="1571625"/>
            </a:xfrm>
            <a:prstGeom prst="rect">
              <a:avLst/>
            </a:prstGeom>
          </p:spPr>
        </p:pic>
      </p:grpSp>
      <p:sp>
        <p:nvSpPr>
          <p:cNvPr id="25" name="TextBox 24">
            <a:extLst>
              <a:ext uri="{FF2B5EF4-FFF2-40B4-BE49-F238E27FC236}">
                <a16:creationId xmlns:a16="http://schemas.microsoft.com/office/drawing/2014/main" id="{BAFC0565-3E2E-4801-A220-C43B246BBFFF}"/>
              </a:ext>
            </a:extLst>
          </p:cNvPr>
          <p:cNvSpPr txBox="1"/>
          <p:nvPr/>
        </p:nvSpPr>
        <p:spPr>
          <a:xfrm>
            <a:off x="69742" y="5722752"/>
            <a:ext cx="11701041" cy="461665"/>
          </a:xfrm>
          <a:prstGeom prst="rect">
            <a:avLst/>
          </a:prstGeom>
          <a:noFill/>
        </p:spPr>
        <p:txBody>
          <a:bodyPr wrap="square">
            <a:spAutoFit/>
          </a:bodyPr>
          <a:lstStyle/>
          <a:p>
            <a:pPr marL="0" indent="0" algn="ctr" defTabSz="914400">
              <a:buClr>
                <a:schemeClr val="tx1"/>
              </a:buClr>
              <a:buNone/>
            </a:pPr>
            <a:r>
              <a:rPr lang="en-US" b="1" kern="0" dirty="0">
                <a:solidFill>
                  <a:srgbClr val="003D7E"/>
                </a:solidFill>
              </a:rPr>
              <a:t>Selection Considerations: CPU, RAM, GPU, Video Outputs, USB, Serial, Audio</a:t>
            </a:r>
          </a:p>
        </p:txBody>
      </p:sp>
    </p:spTree>
    <p:extLst>
      <p:ext uri="{BB962C8B-B14F-4D97-AF65-F5344CB8AC3E}">
        <p14:creationId xmlns:p14="http://schemas.microsoft.com/office/powerpoint/2010/main" val="18615220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6BE8D-0680-4EAB-BB5D-E3BD1AE25080}"/>
              </a:ext>
            </a:extLst>
          </p:cNvPr>
          <p:cNvSpPr txBox="1">
            <a:spLocks/>
          </p:cNvSpPr>
          <p:nvPr/>
        </p:nvSpPr>
        <p:spPr>
          <a:xfrm>
            <a:off x="381744" y="23213"/>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What are ThinManager Clients (TMC)?</a:t>
            </a:r>
          </a:p>
        </p:txBody>
      </p:sp>
      <p:sp>
        <p:nvSpPr>
          <p:cNvPr id="5" name="Content Placeholder 5">
            <a:extLst>
              <a:ext uri="{FF2B5EF4-FFF2-40B4-BE49-F238E27FC236}">
                <a16:creationId xmlns:a16="http://schemas.microsoft.com/office/drawing/2014/main" id="{F5F94B0F-DBB8-4627-AB25-C314E2BCA88B}"/>
              </a:ext>
            </a:extLst>
          </p:cNvPr>
          <p:cNvSpPr txBox="1">
            <a:spLocks/>
          </p:cNvSpPr>
          <p:nvPr/>
        </p:nvSpPr>
        <p:spPr>
          <a:xfrm>
            <a:off x="390049" y="1819922"/>
            <a:ext cx="4540802"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
                <a:schemeClr val="tx1"/>
              </a:buClr>
              <a:buNone/>
            </a:pPr>
            <a:r>
              <a:rPr lang="en-US" u="sng" kern="0" dirty="0" err="1"/>
              <a:t>WinTMC</a:t>
            </a:r>
            <a:endParaRPr lang="en-US" u="sng" kern="0" dirty="0"/>
          </a:p>
          <a:p>
            <a:pPr lvl="1" defTabSz="914400">
              <a:buClr>
                <a:schemeClr val="tx1"/>
              </a:buClr>
              <a:buFont typeface="Arial" panose="020B0604020202020204" pitchFamily="34" charset="0"/>
              <a:buChar char="•"/>
            </a:pPr>
            <a:r>
              <a:rPr lang="en-US" kern="0" dirty="0"/>
              <a:t>Application for Windows OS</a:t>
            </a:r>
          </a:p>
          <a:p>
            <a:pPr marL="768178" lvl="1" indent="0" defTabSz="914400">
              <a:buClr>
                <a:schemeClr val="tx1"/>
              </a:buClr>
              <a:buNone/>
            </a:pPr>
            <a:endParaRPr lang="en-US" kern="0" dirty="0"/>
          </a:p>
          <a:p>
            <a:pPr defTabSz="914400">
              <a:buClr>
                <a:schemeClr val="tx1"/>
              </a:buClr>
              <a:buFont typeface="Arial" panose="020B0604020202020204" pitchFamily="34" charset="0"/>
              <a:buChar char="•"/>
            </a:pPr>
            <a:endParaRPr lang="en-US" kern="0" dirty="0"/>
          </a:p>
        </p:txBody>
      </p:sp>
      <p:sp>
        <p:nvSpPr>
          <p:cNvPr id="6" name="Content Placeholder 6">
            <a:extLst>
              <a:ext uri="{FF2B5EF4-FFF2-40B4-BE49-F238E27FC236}">
                <a16:creationId xmlns:a16="http://schemas.microsoft.com/office/drawing/2014/main" id="{C3FCB514-7CFC-42BA-BD8E-4B8DF5E49F8E}"/>
              </a:ext>
            </a:extLst>
          </p:cNvPr>
          <p:cNvSpPr txBox="1">
            <a:spLocks/>
          </p:cNvSpPr>
          <p:nvPr/>
        </p:nvSpPr>
        <p:spPr>
          <a:xfrm>
            <a:off x="400690" y="2718252"/>
            <a:ext cx="3789903"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
                <a:schemeClr val="tx1"/>
              </a:buClr>
              <a:buNone/>
            </a:pPr>
            <a:r>
              <a:rPr lang="en-US" u="sng" kern="0" dirty="0" err="1"/>
              <a:t>iTMC</a:t>
            </a:r>
            <a:endParaRPr lang="en-US" u="sng" kern="0" dirty="0"/>
          </a:p>
          <a:p>
            <a:pPr lvl="1" defTabSz="914400">
              <a:buClr>
                <a:schemeClr val="tx1"/>
              </a:buClr>
              <a:buFont typeface="Arial" panose="020B0604020202020204" pitchFamily="34" charset="0"/>
              <a:buChar char="•"/>
            </a:pPr>
            <a:r>
              <a:rPr lang="en-US" kern="0" dirty="0"/>
              <a:t>Application for Apple OS</a:t>
            </a:r>
          </a:p>
          <a:p>
            <a:pPr marL="0" indent="0" defTabSz="914400">
              <a:buClr>
                <a:schemeClr val="tx1"/>
              </a:buClr>
              <a:buNone/>
            </a:pPr>
            <a:endParaRPr lang="en-US" kern="0" dirty="0"/>
          </a:p>
        </p:txBody>
      </p:sp>
      <p:sp>
        <p:nvSpPr>
          <p:cNvPr id="7" name="Content Placeholder 7">
            <a:extLst>
              <a:ext uri="{FF2B5EF4-FFF2-40B4-BE49-F238E27FC236}">
                <a16:creationId xmlns:a16="http://schemas.microsoft.com/office/drawing/2014/main" id="{738BD3CD-E86E-4906-8DE5-2AC9C8D31920}"/>
              </a:ext>
            </a:extLst>
          </p:cNvPr>
          <p:cNvSpPr txBox="1">
            <a:spLocks/>
          </p:cNvSpPr>
          <p:nvPr/>
        </p:nvSpPr>
        <p:spPr>
          <a:xfrm>
            <a:off x="400690" y="3717576"/>
            <a:ext cx="3800544"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
                <a:schemeClr val="tx1"/>
              </a:buClr>
              <a:buNone/>
            </a:pPr>
            <a:r>
              <a:rPr lang="en-US" u="sng" kern="0" dirty="0" err="1"/>
              <a:t>aTMC</a:t>
            </a:r>
            <a:endParaRPr lang="en-US" u="sng" kern="0" dirty="0"/>
          </a:p>
          <a:p>
            <a:pPr lvl="1" defTabSz="914400">
              <a:buClr>
                <a:schemeClr val="tx1"/>
              </a:buClr>
              <a:buFont typeface="Arial" panose="020B0604020202020204" pitchFamily="34" charset="0"/>
              <a:buChar char="•"/>
            </a:pPr>
            <a:r>
              <a:rPr lang="en-US" kern="0" dirty="0"/>
              <a:t>Application for Android devices</a:t>
            </a:r>
          </a:p>
          <a:p>
            <a:pPr marL="0" indent="0" defTabSz="914400">
              <a:buClr>
                <a:schemeClr val="tx1"/>
              </a:buClr>
              <a:buNone/>
            </a:pPr>
            <a:endParaRPr lang="en-US" kern="0" dirty="0"/>
          </a:p>
        </p:txBody>
      </p:sp>
      <p:sp>
        <p:nvSpPr>
          <p:cNvPr id="22" name="Content Placeholder 5">
            <a:extLst>
              <a:ext uri="{FF2B5EF4-FFF2-40B4-BE49-F238E27FC236}">
                <a16:creationId xmlns:a16="http://schemas.microsoft.com/office/drawing/2014/main" id="{FD1D5F2A-840E-4EDC-BA5B-AB7C3FAF1D5E}"/>
              </a:ext>
            </a:extLst>
          </p:cNvPr>
          <p:cNvSpPr txBox="1">
            <a:spLocks/>
          </p:cNvSpPr>
          <p:nvPr/>
        </p:nvSpPr>
        <p:spPr>
          <a:xfrm>
            <a:off x="7746549" y="1819922"/>
            <a:ext cx="3802602" cy="4760728"/>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lnSpc>
                <a:spcPct val="150000"/>
              </a:lnSpc>
              <a:buClr>
                <a:srgbClr val="00B050"/>
              </a:buClr>
              <a:buFont typeface="Wingdings" panose="05000000000000000000" pitchFamily="2" charset="2"/>
              <a:buChar char="ü"/>
            </a:pPr>
            <a:r>
              <a:rPr lang="en-US" sz="1800" kern="0" dirty="0"/>
              <a:t>Uses device’s OS</a:t>
            </a:r>
          </a:p>
          <a:p>
            <a:pPr defTabSz="914400">
              <a:lnSpc>
                <a:spcPct val="150000"/>
              </a:lnSpc>
              <a:buClr>
                <a:srgbClr val="00B050"/>
              </a:buClr>
              <a:buFont typeface="Wingdings" panose="05000000000000000000" pitchFamily="2" charset="2"/>
              <a:buChar char="ü"/>
            </a:pPr>
            <a:r>
              <a:rPr lang="en-US" sz="1800" kern="0" dirty="0"/>
              <a:t>Provides </a:t>
            </a:r>
            <a:r>
              <a:rPr lang="en-US" sz="1800" i="1" u="sng" kern="0" dirty="0"/>
              <a:t>similar</a:t>
            </a:r>
            <a:r>
              <a:rPr lang="en-US" sz="1800" kern="0" dirty="0"/>
              <a:t> functionality of a thin client terminal without a physical thin client</a:t>
            </a:r>
          </a:p>
          <a:p>
            <a:pPr defTabSz="914400">
              <a:lnSpc>
                <a:spcPct val="150000"/>
              </a:lnSpc>
              <a:buClr>
                <a:srgbClr val="00B050"/>
              </a:buClr>
              <a:buFont typeface="Wingdings" panose="05000000000000000000" pitchFamily="2" charset="2"/>
              <a:buChar char="ü"/>
            </a:pPr>
            <a:r>
              <a:rPr lang="en-US" sz="1800" kern="0" dirty="0"/>
              <a:t>Licensed the same way</a:t>
            </a:r>
          </a:p>
          <a:p>
            <a:pPr defTabSz="914400">
              <a:lnSpc>
                <a:spcPct val="150000"/>
              </a:lnSpc>
              <a:buClr>
                <a:srgbClr val="00B050"/>
              </a:buClr>
              <a:buFont typeface="Wingdings" panose="05000000000000000000" pitchFamily="2" charset="2"/>
              <a:buChar char="ü"/>
            </a:pPr>
            <a:r>
              <a:rPr lang="en-US" sz="1800" kern="0" dirty="0"/>
              <a:t>Use for mobility</a:t>
            </a:r>
          </a:p>
          <a:p>
            <a:pPr defTabSz="914400">
              <a:lnSpc>
                <a:spcPct val="150000"/>
              </a:lnSpc>
              <a:buClr>
                <a:srgbClr val="00B050"/>
              </a:buClr>
              <a:buFont typeface="Wingdings" panose="05000000000000000000" pitchFamily="2" charset="2"/>
              <a:buChar char="ü"/>
            </a:pPr>
            <a:r>
              <a:rPr lang="en-US" sz="1800" kern="0" dirty="0"/>
              <a:t>Easy to install</a:t>
            </a:r>
          </a:p>
          <a:p>
            <a:pPr lvl="1" defTabSz="914400">
              <a:buClr>
                <a:schemeClr val="tx1"/>
              </a:buClr>
              <a:buFont typeface="Arial" panose="020B0604020202020204" pitchFamily="34" charset="0"/>
              <a:buChar char="•"/>
            </a:pPr>
            <a:endParaRPr lang="en-US" kern="0" dirty="0"/>
          </a:p>
          <a:p>
            <a:pPr defTabSz="914400">
              <a:buClr>
                <a:schemeClr val="tx1"/>
              </a:buClr>
              <a:buFont typeface="Arial" panose="020B0604020202020204" pitchFamily="34" charset="0"/>
              <a:buChar char="•"/>
            </a:pPr>
            <a:endParaRPr lang="en-US" kern="0" dirty="0"/>
          </a:p>
        </p:txBody>
      </p:sp>
      <p:sp>
        <p:nvSpPr>
          <p:cNvPr id="24" name="Chevron 7">
            <a:extLst>
              <a:ext uri="{FF2B5EF4-FFF2-40B4-BE49-F238E27FC236}">
                <a16:creationId xmlns:a16="http://schemas.microsoft.com/office/drawing/2014/main" id="{04064746-F8FB-4B65-84B3-07D8D531F7D9}"/>
              </a:ext>
            </a:extLst>
          </p:cNvPr>
          <p:cNvSpPr/>
          <p:nvPr/>
        </p:nvSpPr>
        <p:spPr bwMode="auto">
          <a:xfrm>
            <a:off x="5291345" y="2567332"/>
            <a:ext cx="1609310" cy="1228840"/>
          </a:xfrm>
          <a:prstGeom prst="chevron">
            <a:avLst>
              <a:gd name="adj" fmla="val 67015"/>
            </a:avLst>
          </a:prstGeom>
          <a:solidFill>
            <a:srgbClr val="45B6E8"/>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defPPr>
              <a:defRPr lang="en-US"/>
            </a:defPPr>
            <a:lvl1pPr marL="0" algn="l" defTabSz="609494" rtl="0" eaLnBrk="1" latinLnBrk="0" hangingPunct="1">
              <a:defRPr sz="2400" kern="1200">
                <a:solidFill>
                  <a:schemeClr val="lt1"/>
                </a:solidFill>
                <a:latin typeface="+mn-lt"/>
                <a:ea typeface="+mn-ea"/>
                <a:cs typeface="+mn-cs"/>
              </a:defRPr>
            </a:lvl1pPr>
            <a:lvl2pPr marL="609494" algn="l" defTabSz="609494" rtl="0" eaLnBrk="1" latinLnBrk="0" hangingPunct="1">
              <a:defRPr sz="2400" kern="1200">
                <a:solidFill>
                  <a:schemeClr val="lt1"/>
                </a:solidFill>
                <a:latin typeface="+mn-lt"/>
                <a:ea typeface="+mn-ea"/>
                <a:cs typeface="+mn-cs"/>
              </a:defRPr>
            </a:lvl2pPr>
            <a:lvl3pPr marL="1218987" algn="l" defTabSz="609494" rtl="0" eaLnBrk="1" latinLnBrk="0" hangingPunct="1">
              <a:defRPr sz="2400" kern="1200">
                <a:solidFill>
                  <a:schemeClr val="lt1"/>
                </a:solidFill>
                <a:latin typeface="+mn-lt"/>
                <a:ea typeface="+mn-ea"/>
                <a:cs typeface="+mn-cs"/>
              </a:defRPr>
            </a:lvl3pPr>
            <a:lvl4pPr marL="1828480" algn="l" defTabSz="609494" rtl="0" eaLnBrk="1" latinLnBrk="0" hangingPunct="1">
              <a:defRPr sz="2400" kern="1200">
                <a:solidFill>
                  <a:schemeClr val="lt1"/>
                </a:solidFill>
                <a:latin typeface="+mn-lt"/>
                <a:ea typeface="+mn-ea"/>
                <a:cs typeface="+mn-cs"/>
              </a:defRPr>
            </a:lvl4pPr>
            <a:lvl5pPr marL="2437973" algn="l" defTabSz="609494" rtl="0" eaLnBrk="1" latinLnBrk="0" hangingPunct="1">
              <a:defRPr sz="2400" kern="1200">
                <a:solidFill>
                  <a:schemeClr val="lt1"/>
                </a:solidFill>
                <a:latin typeface="+mn-lt"/>
                <a:ea typeface="+mn-ea"/>
                <a:cs typeface="+mn-cs"/>
              </a:defRPr>
            </a:lvl5pPr>
            <a:lvl6pPr marL="3047467" algn="l" defTabSz="609494" rtl="0" eaLnBrk="1" latinLnBrk="0" hangingPunct="1">
              <a:defRPr sz="2400" kern="1200">
                <a:solidFill>
                  <a:schemeClr val="lt1"/>
                </a:solidFill>
                <a:latin typeface="+mn-lt"/>
                <a:ea typeface="+mn-ea"/>
                <a:cs typeface="+mn-cs"/>
              </a:defRPr>
            </a:lvl6pPr>
            <a:lvl7pPr marL="3656960" algn="l" defTabSz="609494" rtl="0" eaLnBrk="1" latinLnBrk="0" hangingPunct="1">
              <a:defRPr sz="2400" kern="1200">
                <a:solidFill>
                  <a:schemeClr val="lt1"/>
                </a:solidFill>
                <a:latin typeface="+mn-lt"/>
                <a:ea typeface="+mn-ea"/>
                <a:cs typeface="+mn-cs"/>
              </a:defRPr>
            </a:lvl7pPr>
            <a:lvl8pPr marL="4266453" algn="l" defTabSz="609494" rtl="0" eaLnBrk="1" latinLnBrk="0" hangingPunct="1">
              <a:defRPr sz="2400" kern="1200">
                <a:solidFill>
                  <a:schemeClr val="lt1"/>
                </a:solidFill>
                <a:latin typeface="+mn-lt"/>
                <a:ea typeface="+mn-ea"/>
                <a:cs typeface="+mn-cs"/>
              </a:defRPr>
            </a:lvl8pPr>
            <a:lvl9pPr marL="4875947" algn="l" defTabSz="609494" rtl="0" eaLnBrk="1" latinLnBrk="0" hangingPunct="1">
              <a:defRPr sz="2400" kern="1200">
                <a:solidFill>
                  <a:schemeClr val="lt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7" name="TextBox 36">
            <a:extLst>
              <a:ext uri="{FF2B5EF4-FFF2-40B4-BE49-F238E27FC236}">
                <a16:creationId xmlns:a16="http://schemas.microsoft.com/office/drawing/2014/main" id="{D4B61F1D-8082-4A21-B003-72D41247EAA2}"/>
              </a:ext>
            </a:extLst>
          </p:cNvPr>
          <p:cNvSpPr txBox="1"/>
          <p:nvPr/>
        </p:nvSpPr>
        <p:spPr>
          <a:xfrm>
            <a:off x="8646850" y="1253553"/>
            <a:ext cx="3675355" cy="461665"/>
          </a:xfrm>
          <a:prstGeom prst="rect">
            <a:avLst/>
          </a:prstGeom>
        </p:spPr>
        <p:txBody>
          <a:bodyPr wrap="square" rtlCol="0" anchor="t">
            <a:spAutoFit/>
          </a:bodyPr>
          <a:lstStyle/>
          <a:p>
            <a:pPr marL="0" indent="0" algn="l" defTabSz="914400">
              <a:buNone/>
            </a:pPr>
            <a:r>
              <a:rPr lang="en-US" b="1" u="sng" kern="0" dirty="0"/>
              <a:t>Features</a:t>
            </a:r>
          </a:p>
        </p:txBody>
      </p:sp>
      <p:sp>
        <p:nvSpPr>
          <p:cNvPr id="2" name="TextBox 1">
            <a:extLst>
              <a:ext uri="{FF2B5EF4-FFF2-40B4-BE49-F238E27FC236}">
                <a16:creationId xmlns:a16="http://schemas.microsoft.com/office/drawing/2014/main" id="{4970E333-39A7-4D00-9CF9-66ED4B955F31}"/>
              </a:ext>
            </a:extLst>
          </p:cNvPr>
          <p:cNvSpPr txBox="1"/>
          <p:nvPr/>
        </p:nvSpPr>
        <p:spPr>
          <a:xfrm>
            <a:off x="890260" y="5509160"/>
            <a:ext cx="10145982" cy="369332"/>
          </a:xfrm>
          <a:prstGeom prst="rect">
            <a:avLst/>
          </a:prstGeom>
        </p:spPr>
        <p:txBody>
          <a:bodyPr wrap="square" rtlCol="0" anchor="t">
            <a:spAutoFit/>
          </a:bodyPr>
          <a:lstStyle/>
          <a:p>
            <a:pPr marL="0" indent="0" algn="ctr" defTabSz="914400">
              <a:buNone/>
            </a:pPr>
            <a:r>
              <a:rPr lang="en-US" sz="1800" b="1" kern="0" dirty="0">
                <a:solidFill>
                  <a:schemeClr val="accent2"/>
                </a:solidFill>
              </a:rPr>
              <a:t>All download information found at https://downloads.thinmanager.com/</a:t>
            </a:r>
          </a:p>
        </p:txBody>
      </p:sp>
    </p:spTree>
    <p:extLst>
      <p:ext uri="{BB962C8B-B14F-4D97-AF65-F5344CB8AC3E}">
        <p14:creationId xmlns:p14="http://schemas.microsoft.com/office/powerpoint/2010/main" val="30454379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C7DC935-AF4A-4CAE-BC27-AB1D82E2532C}"/>
              </a:ext>
            </a:extLst>
          </p:cNvPr>
          <p:cNvSpPr>
            <a:spLocks noGrp="1"/>
          </p:cNvSpPr>
          <p:nvPr>
            <p:ph type="pic" sz="quarter" idx="10"/>
          </p:nvPr>
        </p:nvSpPr>
        <p:spPr/>
      </p:sp>
      <p:graphicFrame>
        <p:nvGraphicFramePr>
          <p:cNvPr id="5" name="Content Placeholder 3">
            <a:extLst>
              <a:ext uri="{FF2B5EF4-FFF2-40B4-BE49-F238E27FC236}">
                <a16:creationId xmlns:a16="http://schemas.microsoft.com/office/drawing/2014/main" id="{223234C1-B5CE-48AA-A02D-4B68D52D5B77}"/>
              </a:ext>
            </a:extLst>
          </p:cNvPr>
          <p:cNvGraphicFramePr>
            <a:graphicFrameLocks/>
          </p:cNvGraphicFramePr>
          <p:nvPr>
            <p:extLst>
              <p:ext uri="{D42A27DB-BD31-4B8C-83A1-F6EECF244321}">
                <p14:modId xmlns:p14="http://schemas.microsoft.com/office/powerpoint/2010/main" val="3647979144"/>
              </p:ext>
            </p:extLst>
          </p:nvPr>
        </p:nvGraphicFramePr>
        <p:xfrm>
          <a:off x="381744" y="1254127"/>
          <a:ext cx="11428512" cy="3209229"/>
        </p:xfrm>
        <a:graphic>
          <a:graphicData uri="http://schemas.openxmlformats.org/drawingml/2006/table">
            <a:tbl>
              <a:tblPr firstRow="1" bandRow="1">
                <a:tableStyleId>{5C22544A-7EE6-4342-B048-85BDC9FD1C3A}</a:tableStyleId>
              </a:tblPr>
              <a:tblGrid>
                <a:gridCol w="1904752">
                  <a:extLst>
                    <a:ext uri="{9D8B030D-6E8A-4147-A177-3AD203B41FA5}">
                      <a16:colId xmlns:a16="http://schemas.microsoft.com/office/drawing/2014/main" val="20000"/>
                    </a:ext>
                  </a:extLst>
                </a:gridCol>
                <a:gridCol w="1904752">
                  <a:extLst>
                    <a:ext uri="{9D8B030D-6E8A-4147-A177-3AD203B41FA5}">
                      <a16:colId xmlns:a16="http://schemas.microsoft.com/office/drawing/2014/main" val="20001"/>
                    </a:ext>
                  </a:extLst>
                </a:gridCol>
                <a:gridCol w="1904752">
                  <a:extLst>
                    <a:ext uri="{9D8B030D-6E8A-4147-A177-3AD203B41FA5}">
                      <a16:colId xmlns:a16="http://schemas.microsoft.com/office/drawing/2014/main" val="20002"/>
                    </a:ext>
                  </a:extLst>
                </a:gridCol>
                <a:gridCol w="1904752">
                  <a:extLst>
                    <a:ext uri="{9D8B030D-6E8A-4147-A177-3AD203B41FA5}">
                      <a16:colId xmlns:a16="http://schemas.microsoft.com/office/drawing/2014/main" val="20003"/>
                    </a:ext>
                  </a:extLst>
                </a:gridCol>
                <a:gridCol w="1904752">
                  <a:extLst>
                    <a:ext uri="{9D8B030D-6E8A-4147-A177-3AD203B41FA5}">
                      <a16:colId xmlns:a16="http://schemas.microsoft.com/office/drawing/2014/main" val="20004"/>
                    </a:ext>
                  </a:extLst>
                </a:gridCol>
                <a:gridCol w="1904752">
                  <a:extLst>
                    <a:ext uri="{9D8B030D-6E8A-4147-A177-3AD203B41FA5}">
                      <a16:colId xmlns:a16="http://schemas.microsoft.com/office/drawing/2014/main" val="20005"/>
                    </a:ext>
                  </a:extLst>
                </a:gridCol>
              </a:tblGrid>
              <a:tr h="280476">
                <a:tc rowSpan="2" gridSpan="2">
                  <a:txBody>
                    <a:bodyPr/>
                    <a:lstStyle/>
                    <a:p>
                      <a:endParaRPr lang="en-US" sz="1600" dirty="0"/>
                    </a:p>
                  </a:txBody>
                  <a:tcPr anchor="ctr"/>
                </a:tc>
                <a:tc rowSpan="2" hMerge="1">
                  <a:txBody>
                    <a:bodyPr/>
                    <a:lstStyle/>
                    <a:p>
                      <a:pPr algn="ctr"/>
                      <a:endParaRPr lang="en-US"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Source of PXE Response</a:t>
                      </a:r>
                      <a:endParaRPr lang="en-US" sz="1600" dirty="0">
                        <a:solidFill>
                          <a:schemeClr val="tx1"/>
                        </a:solidFill>
                      </a:endParaRPr>
                    </a:p>
                  </a:txBody>
                  <a:tcPr anchor="ctr"/>
                </a:tc>
                <a:tc hMerge="1">
                  <a:txBody>
                    <a:bodyPr/>
                    <a:lstStyle/>
                    <a:p>
                      <a:pPr algn="ctr"/>
                      <a:endParaRPr lang="en-US" dirty="0"/>
                    </a:p>
                  </a:txBody>
                  <a:tcPr/>
                </a:tc>
                <a:tc hMerge="1">
                  <a:txBody>
                    <a:bodyPr/>
                    <a:lstStyle/>
                    <a:p>
                      <a:pPr algn="ctr"/>
                      <a:endParaRPr lang="en-US" dirty="0"/>
                    </a:p>
                  </a:txBody>
                  <a:tcPr/>
                </a:tc>
                <a:tc rowSpan="2">
                  <a:txBody>
                    <a:bodyPr/>
                    <a:lstStyle/>
                    <a:p>
                      <a:pPr algn="ctr"/>
                      <a:r>
                        <a:rPr lang="en-US" sz="1600" dirty="0"/>
                        <a:t>ThinManager Redundancy Compatible</a:t>
                      </a:r>
                      <a:endParaRPr lang="en-US" sz="1600" dirty="0">
                        <a:solidFill>
                          <a:schemeClr val="tx1"/>
                        </a:solidFill>
                      </a:endParaRPr>
                    </a:p>
                  </a:txBody>
                  <a:tcPr anchor="ctr"/>
                </a:tc>
                <a:extLst>
                  <a:ext uri="{0D108BD9-81ED-4DB2-BD59-A6C34878D82A}">
                    <a16:rowId xmlns:a16="http://schemas.microsoft.com/office/drawing/2014/main" val="10000"/>
                  </a:ext>
                </a:extLst>
              </a:tr>
              <a:tr h="648909">
                <a:tc gridSpan="2" vMerge="1">
                  <a:txBody>
                    <a:bodyPr/>
                    <a:lstStyle/>
                    <a:p>
                      <a:endParaRPr lang="en-US" dirty="0"/>
                    </a:p>
                  </a:txBody>
                  <a:tcPr/>
                </a:tc>
                <a:tc hMerge="1" vMerge="1">
                  <a:txBody>
                    <a:bodyPr/>
                    <a:lstStyle/>
                    <a:p>
                      <a:endParaRPr lang="en-US" dirty="0"/>
                    </a:p>
                  </a:txBody>
                  <a:tcPr/>
                </a:tc>
                <a:tc>
                  <a:txBody>
                    <a:bodyPr/>
                    <a:lstStyle/>
                    <a:p>
                      <a:pPr algn="ctr"/>
                      <a:r>
                        <a:rPr lang="en-US" sz="1600" dirty="0"/>
                        <a:t>Client IP Address</a:t>
                      </a:r>
                    </a:p>
                  </a:txBody>
                  <a:tcPr anchor="ctr"/>
                </a:tc>
                <a:tc>
                  <a:txBody>
                    <a:bodyPr/>
                    <a:lstStyle/>
                    <a:p>
                      <a:pPr algn="ctr"/>
                      <a:r>
                        <a:rPr lang="en-US" sz="1600" dirty="0"/>
                        <a:t>Next Server IP Address***</a:t>
                      </a:r>
                    </a:p>
                  </a:txBody>
                  <a:tcPr anchor="ctr"/>
                </a:tc>
                <a:tc>
                  <a:txBody>
                    <a:bodyPr/>
                    <a:lstStyle/>
                    <a:p>
                      <a:pPr algn="ctr"/>
                      <a:r>
                        <a:rPr lang="en-US" sz="1600" dirty="0"/>
                        <a:t>Boot File Name</a:t>
                      </a:r>
                    </a:p>
                  </a:txBody>
                  <a:tcPr anchor="ctr"/>
                </a:tc>
                <a:tc vMerge="1">
                  <a:txBody>
                    <a:bodyPr/>
                    <a:lstStyle/>
                    <a:p>
                      <a:pPr algn="ctr"/>
                      <a:endParaRPr lang="en-US" dirty="0"/>
                    </a:p>
                  </a:txBody>
                  <a:tcPr/>
                </a:tc>
                <a:extLst>
                  <a:ext uri="{0D108BD9-81ED-4DB2-BD59-A6C34878D82A}">
                    <a16:rowId xmlns:a16="http://schemas.microsoft.com/office/drawing/2014/main" val="10001"/>
                  </a:ext>
                </a:extLst>
              </a:tr>
              <a:tr h="551573">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PXE Configuration Options</a:t>
                      </a:r>
                    </a:p>
                  </a:txBody>
                  <a:tcPr anchor="ctr"/>
                </a:tc>
                <a:tc>
                  <a:txBody>
                    <a:bodyPr/>
                    <a:lstStyle/>
                    <a:p>
                      <a:r>
                        <a:rPr lang="en-US" sz="1600" dirty="0"/>
                        <a:t>Using Standard DHCP (Proxy)</a:t>
                      </a:r>
                    </a:p>
                  </a:txBody>
                  <a:tcPr anchor="ctr"/>
                </a:tc>
                <a:tc>
                  <a:txBody>
                    <a:bodyPr/>
                    <a:lstStyle/>
                    <a:p>
                      <a:pPr algn="ctr"/>
                      <a:r>
                        <a:rPr lang="en-US" sz="1600" dirty="0"/>
                        <a:t>DHCP</a:t>
                      </a:r>
                    </a:p>
                  </a:txBody>
                  <a:tcPr anchor="ctr"/>
                </a:tc>
                <a:tc>
                  <a:txBody>
                    <a:bodyPr/>
                    <a:lstStyle/>
                    <a:p>
                      <a:pPr algn="ctr"/>
                      <a:r>
                        <a:rPr lang="en-US" sz="1600" dirty="0"/>
                        <a:t>TM</a:t>
                      </a:r>
                    </a:p>
                  </a:txBody>
                  <a:tcPr anchor="ctr"/>
                </a:tc>
                <a:tc>
                  <a:txBody>
                    <a:bodyPr/>
                    <a:lstStyle/>
                    <a:p>
                      <a:pPr algn="ctr"/>
                      <a:r>
                        <a:rPr lang="en-US" sz="1600" dirty="0"/>
                        <a:t>TM</a:t>
                      </a:r>
                    </a:p>
                  </a:txBody>
                  <a:tcPr anchor="ctr"/>
                </a:tc>
                <a:tc>
                  <a:txBody>
                    <a:bodyPr/>
                    <a:lstStyle/>
                    <a:p>
                      <a:r>
                        <a:rPr lang="en-US" sz="1600" dirty="0"/>
                        <a:t>YES*</a:t>
                      </a:r>
                    </a:p>
                  </a:txBody>
                  <a:tcPr anchor="ctr"/>
                </a:tc>
                <a:extLst>
                  <a:ext uri="{0D108BD9-81ED-4DB2-BD59-A6C34878D82A}">
                    <a16:rowId xmlns:a16="http://schemas.microsoft.com/office/drawing/2014/main" val="3196351320"/>
                  </a:ext>
                </a:extLst>
              </a:tr>
              <a:tr h="688441">
                <a:tc vMerge="1">
                  <a:txBody>
                    <a:bodyPr/>
                    <a:lstStyle/>
                    <a:p>
                      <a:endParaRPr lang="en-US" dirty="0"/>
                    </a:p>
                  </a:txBody>
                  <a:tcPr/>
                </a:tc>
                <a:tc>
                  <a:txBody>
                    <a:bodyPr/>
                    <a:lstStyle/>
                    <a:p>
                      <a:r>
                        <a:rPr lang="en-US" sz="1600" dirty="0"/>
                        <a:t>Using Standard DHCP with Boot Options</a:t>
                      </a:r>
                    </a:p>
                  </a:txBody>
                  <a:tcPr anchor="ctr"/>
                </a:tc>
                <a:tc>
                  <a:txBody>
                    <a:bodyPr/>
                    <a:lstStyle/>
                    <a:p>
                      <a:pPr algn="ctr"/>
                      <a:r>
                        <a:rPr lang="en-US" sz="1600" dirty="0"/>
                        <a:t>DHCP</a:t>
                      </a:r>
                    </a:p>
                  </a:txBody>
                  <a:tcPr anchor="ctr"/>
                </a:tc>
                <a:tc>
                  <a:txBody>
                    <a:bodyPr/>
                    <a:lstStyle/>
                    <a:p>
                      <a:pPr algn="ctr"/>
                      <a:r>
                        <a:rPr lang="en-US" sz="1600" dirty="0"/>
                        <a:t>DHCP</a:t>
                      </a:r>
                    </a:p>
                  </a:txBody>
                  <a:tcPr anchor="ctr"/>
                </a:tc>
                <a:tc>
                  <a:txBody>
                    <a:bodyPr/>
                    <a:lstStyle/>
                    <a:p>
                      <a:pPr algn="ctr"/>
                      <a:r>
                        <a:rPr lang="en-US" sz="1600" dirty="0"/>
                        <a:t>DHCP</a:t>
                      </a:r>
                    </a:p>
                  </a:txBody>
                  <a:tcPr anchor="ctr"/>
                </a:tc>
                <a:tc>
                  <a:txBody>
                    <a:bodyPr/>
                    <a:lstStyle/>
                    <a:p>
                      <a:r>
                        <a:rPr lang="en-US" sz="1600" dirty="0"/>
                        <a:t>NO**              (Fully supported in ThinManager Ready)</a:t>
                      </a:r>
                    </a:p>
                  </a:txBody>
                  <a:tcPr anchor="ctr"/>
                </a:tc>
                <a:extLst>
                  <a:ext uri="{0D108BD9-81ED-4DB2-BD59-A6C34878D82A}">
                    <a16:rowId xmlns:a16="http://schemas.microsoft.com/office/drawing/2014/main" val="10003"/>
                  </a:ext>
                </a:extLst>
              </a:tr>
              <a:tr h="551573">
                <a:tc vMerge="1">
                  <a:txBody>
                    <a:bodyPr/>
                    <a:lstStyle/>
                    <a:p>
                      <a:endParaRPr lang="en-US" dirty="0"/>
                    </a:p>
                  </a:txBody>
                  <a:tcPr/>
                </a:tc>
                <a:tc>
                  <a:txBody>
                    <a:bodyPr/>
                    <a:lstStyle/>
                    <a:p>
                      <a:r>
                        <a:rPr lang="en-US" sz="1600" dirty="0"/>
                        <a:t>Not Using Standard DCHP</a:t>
                      </a:r>
                    </a:p>
                  </a:txBody>
                  <a:tcPr anchor="ctr"/>
                </a:tc>
                <a:tc>
                  <a:txBody>
                    <a:bodyPr/>
                    <a:lstStyle/>
                    <a:p>
                      <a:pPr algn="ctr"/>
                      <a:r>
                        <a:rPr lang="en-US" sz="1600" dirty="0"/>
                        <a:t>TM</a:t>
                      </a:r>
                    </a:p>
                  </a:txBody>
                  <a:tcPr anchor="ctr"/>
                </a:tc>
                <a:tc>
                  <a:txBody>
                    <a:bodyPr/>
                    <a:lstStyle/>
                    <a:p>
                      <a:pPr algn="ctr"/>
                      <a:r>
                        <a:rPr lang="en-US" sz="1600" dirty="0"/>
                        <a:t>TM</a:t>
                      </a:r>
                    </a:p>
                  </a:txBody>
                  <a:tcPr anchor="ctr"/>
                </a:tc>
                <a:tc>
                  <a:txBody>
                    <a:bodyPr/>
                    <a:lstStyle/>
                    <a:p>
                      <a:pPr algn="ctr"/>
                      <a:r>
                        <a:rPr lang="en-US" sz="1600" dirty="0"/>
                        <a:t>TM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YES*</a:t>
                      </a:r>
                    </a:p>
                  </a:txBody>
                  <a:tcPr anchor="ct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79DBC80D-F6EE-40CF-B104-611306B03FC5}"/>
              </a:ext>
            </a:extLst>
          </p:cNvPr>
          <p:cNvSpPr txBox="1"/>
          <p:nvPr/>
        </p:nvSpPr>
        <p:spPr>
          <a:xfrm>
            <a:off x="381744" y="4877590"/>
            <a:ext cx="11350158" cy="830997"/>
          </a:xfrm>
          <a:prstGeom prst="rect">
            <a:avLst/>
          </a:prstGeom>
          <a:noFill/>
        </p:spPr>
        <p:txBody>
          <a:bodyPr wrap="none" rtlCol="0">
            <a:spAutoFit/>
          </a:bodyPr>
          <a:lstStyle/>
          <a:p>
            <a:r>
              <a:rPr lang="en-US" sz="1600" dirty="0"/>
              <a:t>* Requires DHCP Helper to forward PXE request if clients are in different subnet than ThinManager server</a:t>
            </a:r>
          </a:p>
          <a:p>
            <a:r>
              <a:rPr lang="en-US" sz="1600" dirty="0"/>
              <a:t>**Redundancy is limited on firmware delivery; redundancy of relevance and other runtime features still present</a:t>
            </a:r>
          </a:p>
          <a:p>
            <a:r>
              <a:rPr lang="en-US" sz="1600" dirty="0"/>
              <a:t>***This indicates where the PXE Server is located.  When Using DCHP with Boot Options, this is done on the DHCP Server</a:t>
            </a:r>
          </a:p>
        </p:txBody>
      </p:sp>
      <p:sp>
        <p:nvSpPr>
          <p:cNvPr id="7" name="Title 2">
            <a:extLst>
              <a:ext uri="{FF2B5EF4-FFF2-40B4-BE49-F238E27FC236}">
                <a16:creationId xmlns:a16="http://schemas.microsoft.com/office/drawing/2014/main" id="{8D319AC5-4387-4FA9-8448-1830D6FBBFEA}"/>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ThinManager Client Hardware using PXE</a:t>
            </a:r>
          </a:p>
        </p:txBody>
      </p:sp>
    </p:spTree>
    <p:extLst>
      <p:ext uri="{BB962C8B-B14F-4D97-AF65-F5344CB8AC3E}">
        <p14:creationId xmlns:p14="http://schemas.microsoft.com/office/powerpoint/2010/main" val="4479462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603B9-F875-4DED-947E-C2B47989ECE4}"/>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Display Client Definition </a:t>
            </a:r>
          </a:p>
        </p:txBody>
      </p:sp>
      <p:sp>
        <p:nvSpPr>
          <p:cNvPr id="5" name="Content Placeholder 4">
            <a:extLst>
              <a:ext uri="{FF2B5EF4-FFF2-40B4-BE49-F238E27FC236}">
                <a16:creationId xmlns:a16="http://schemas.microsoft.com/office/drawing/2014/main" id="{8D8DB613-AA95-48ED-9D21-37BCCE5EF288}"/>
              </a:ext>
            </a:extLst>
          </p:cNvPr>
          <p:cNvSpPr txBox="1">
            <a:spLocks/>
          </p:cNvSpPr>
          <p:nvPr/>
        </p:nvSpPr>
        <p:spPr>
          <a:xfrm>
            <a:off x="1298408" y="3082089"/>
            <a:ext cx="12001500" cy="4760913"/>
          </a:xfrm>
          <a:prstGeom prst="rect">
            <a:avLst/>
          </a:prstGeom>
        </p:spPr>
        <p:txBody>
          <a:bodyPr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382905" indent="-382905" defTabSz="914400">
              <a:buClrTx/>
              <a:buFont typeface="Arial" charset="2"/>
              <a:buChar char="•"/>
            </a:pPr>
            <a:endParaRPr lang="en-US" kern="0" dirty="0">
              <a:solidFill>
                <a:srgbClr val="000000"/>
              </a:solidFill>
              <a:cs typeface="Arial"/>
            </a:endParaRPr>
          </a:p>
        </p:txBody>
      </p:sp>
      <p:grpSp>
        <p:nvGrpSpPr>
          <p:cNvPr id="6" name="Group 5">
            <a:extLst>
              <a:ext uri="{FF2B5EF4-FFF2-40B4-BE49-F238E27FC236}">
                <a16:creationId xmlns:a16="http://schemas.microsoft.com/office/drawing/2014/main" id="{C452E621-1D9E-4600-873F-4C11E4829F60}"/>
              </a:ext>
            </a:extLst>
          </p:cNvPr>
          <p:cNvGrpSpPr/>
          <p:nvPr/>
        </p:nvGrpSpPr>
        <p:grpSpPr>
          <a:xfrm>
            <a:off x="6739496" y="1412531"/>
            <a:ext cx="969843" cy="4506762"/>
            <a:chOff x="6657555" y="1377382"/>
            <a:chExt cx="969843" cy="4506762"/>
          </a:xfrm>
        </p:grpSpPr>
        <p:pic>
          <p:nvPicPr>
            <p:cNvPr id="7" name="Picture 6">
              <a:extLst>
                <a:ext uri="{FF2B5EF4-FFF2-40B4-BE49-F238E27FC236}">
                  <a16:creationId xmlns:a16="http://schemas.microsoft.com/office/drawing/2014/main" id="{C2CD5E9B-13FB-48AA-A5CE-AD166FAEBEA5}"/>
                </a:ext>
              </a:extLst>
            </p:cNvPr>
            <p:cNvPicPr>
              <a:picLocks noChangeAspect="1"/>
            </p:cNvPicPr>
            <p:nvPr/>
          </p:nvPicPr>
          <p:blipFill rotWithShape="1">
            <a:blip r:embed="rId2"/>
            <a:srcRect r="80647"/>
            <a:stretch/>
          </p:blipFill>
          <p:spPr>
            <a:xfrm>
              <a:off x="6657555" y="2343451"/>
              <a:ext cx="969842" cy="725487"/>
            </a:xfrm>
            <a:prstGeom prst="rect">
              <a:avLst/>
            </a:prstGeom>
          </p:spPr>
        </p:pic>
        <p:pic>
          <p:nvPicPr>
            <p:cNvPr id="8" name="Picture 7">
              <a:extLst>
                <a:ext uri="{FF2B5EF4-FFF2-40B4-BE49-F238E27FC236}">
                  <a16:creationId xmlns:a16="http://schemas.microsoft.com/office/drawing/2014/main" id="{310E7426-5864-471D-AAB4-35C06675BFD6}"/>
                </a:ext>
              </a:extLst>
            </p:cNvPr>
            <p:cNvPicPr>
              <a:picLocks noChangeAspect="1"/>
            </p:cNvPicPr>
            <p:nvPr/>
          </p:nvPicPr>
          <p:blipFill rotWithShape="1">
            <a:blip r:embed="rId3"/>
            <a:srcRect r="80336"/>
            <a:stretch/>
          </p:blipFill>
          <p:spPr>
            <a:xfrm>
              <a:off x="6657556" y="1377382"/>
              <a:ext cx="969842" cy="810838"/>
            </a:xfrm>
            <a:prstGeom prst="rect">
              <a:avLst/>
            </a:prstGeom>
          </p:spPr>
        </p:pic>
        <p:pic>
          <p:nvPicPr>
            <p:cNvPr id="9" name="Picture 8">
              <a:extLst>
                <a:ext uri="{FF2B5EF4-FFF2-40B4-BE49-F238E27FC236}">
                  <a16:creationId xmlns:a16="http://schemas.microsoft.com/office/drawing/2014/main" id="{145B3422-54B1-4514-8312-A7ACBFA96506}"/>
                </a:ext>
              </a:extLst>
            </p:cNvPr>
            <p:cNvPicPr>
              <a:picLocks noChangeAspect="1"/>
            </p:cNvPicPr>
            <p:nvPr/>
          </p:nvPicPr>
          <p:blipFill rotWithShape="1">
            <a:blip r:embed="rId4"/>
            <a:srcRect r="82068"/>
            <a:stretch/>
          </p:blipFill>
          <p:spPr>
            <a:xfrm>
              <a:off x="6657556" y="3165251"/>
              <a:ext cx="891013" cy="890093"/>
            </a:xfrm>
            <a:prstGeom prst="rect">
              <a:avLst/>
            </a:prstGeom>
          </p:spPr>
        </p:pic>
        <p:pic>
          <p:nvPicPr>
            <p:cNvPr id="10" name="Picture 9">
              <a:extLst>
                <a:ext uri="{FF2B5EF4-FFF2-40B4-BE49-F238E27FC236}">
                  <a16:creationId xmlns:a16="http://schemas.microsoft.com/office/drawing/2014/main" id="{3B3CC0CD-DD0E-4CFC-8062-2C7DE5E45C8B}"/>
                </a:ext>
              </a:extLst>
            </p:cNvPr>
            <p:cNvPicPr>
              <a:picLocks noChangeAspect="1"/>
            </p:cNvPicPr>
            <p:nvPr/>
          </p:nvPicPr>
          <p:blipFill rotWithShape="1">
            <a:blip r:embed="rId5"/>
            <a:srcRect r="82067"/>
            <a:stretch/>
          </p:blipFill>
          <p:spPr>
            <a:xfrm>
              <a:off x="6657555" y="4994051"/>
              <a:ext cx="891013" cy="890093"/>
            </a:xfrm>
            <a:prstGeom prst="rect">
              <a:avLst/>
            </a:prstGeom>
          </p:spPr>
        </p:pic>
        <p:pic>
          <p:nvPicPr>
            <p:cNvPr id="11" name="Picture 10">
              <a:extLst>
                <a:ext uri="{FF2B5EF4-FFF2-40B4-BE49-F238E27FC236}">
                  <a16:creationId xmlns:a16="http://schemas.microsoft.com/office/drawing/2014/main" id="{9BFD9578-8EA7-4906-A028-8E0882752903}"/>
                </a:ext>
              </a:extLst>
            </p:cNvPr>
            <p:cNvPicPr>
              <a:picLocks noChangeAspect="1"/>
            </p:cNvPicPr>
            <p:nvPr/>
          </p:nvPicPr>
          <p:blipFill rotWithShape="1">
            <a:blip r:embed="rId6"/>
            <a:srcRect r="81731"/>
            <a:stretch/>
          </p:blipFill>
          <p:spPr>
            <a:xfrm>
              <a:off x="6657555" y="4079651"/>
              <a:ext cx="891013" cy="890093"/>
            </a:xfrm>
            <a:prstGeom prst="rect">
              <a:avLst/>
            </a:prstGeom>
          </p:spPr>
        </p:pic>
      </p:grpSp>
      <p:sp>
        <p:nvSpPr>
          <p:cNvPr id="12" name="Text Placeholder 5">
            <a:extLst>
              <a:ext uri="{FF2B5EF4-FFF2-40B4-BE49-F238E27FC236}">
                <a16:creationId xmlns:a16="http://schemas.microsoft.com/office/drawing/2014/main" id="{58134F85-DA4A-47DD-9AAC-446D9E7B3DB9}"/>
              </a:ext>
            </a:extLst>
          </p:cNvPr>
          <p:cNvSpPr txBox="1">
            <a:spLocks/>
          </p:cNvSpPr>
          <p:nvPr/>
        </p:nvSpPr>
        <p:spPr>
          <a:xfrm>
            <a:off x="386999" y="774786"/>
            <a:ext cx="11428512" cy="299000"/>
          </a:xfrm>
          <a:prstGeom prst="rect">
            <a:avLst/>
          </a:prstGeom>
        </p:spPr>
        <p:txBody>
          <a:bodyPr anchor="ctr"/>
          <a:lstStyle>
            <a:lvl1pPr marL="0" indent="0" algn="ctr" rtl="0" eaLnBrk="1" fontAlgn="base" hangingPunct="1">
              <a:lnSpc>
                <a:spcPct val="100000"/>
              </a:lnSpc>
              <a:spcBef>
                <a:spcPts val="0"/>
              </a:spcBef>
              <a:spcAft>
                <a:spcPts val="800"/>
              </a:spcAft>
              <a:buClr>
                <a:srgbClr val="BB2332"/>
              </a:buClr>
              <a:buFont typeface="Wingdings" charset="2"/>
              <a:buNone/>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defTabSz="914400"/>
            <a:r>
              <a:rPr lang="en-US" kern="0" dirty="0"/>
              <a:t>Content to be Delivered</a:t>
            </a:r>
          </a:p>
        </p:txBody>
      </p:sp>
      <p:sp>
        <p:nvSpPr>
          <p:cNvPr id="4" name="Content Placeholder 5">
            <a:extLst>
              <a:ext uri="{FF2B5EF4-FFF2-40B4-BE49-F238E27FC236}">
                <a16:creationId xmlns:a16="http://schemas.microsoft.com/office/drawing/2014/main" id="{21D4F395-E253-4F67-8D77-F335FB8406FB}"/>
              </a:ext>
            </a:extLst>
          </p:cNvPr>
          <p:cNvSpPr txBox="1">
            <a:spLocks/>
          </p:cNvSpPr>
          <p:nvPr/>
        </p:nvSpPr>
        <p:spPr>
          <a:xfrm>
            <a:off x="190501" y="1257301"/>
            <a:ext cx="6690180" cy="4760728"/>
          </a:xfrm>
          <a:prstGeom prst="rect">
            <a:avLst/>
          </a:prstGeom>
        </p:spPr>
        <p:txBody>
          <a:bodyPr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382905" indent="-382905" defTabSz="914400">
              <a:buClr>
                <a:schemeClr val="tx1"/>
              </a:buClr>
              <a:buFont typeface="Arial,Sans-Serif" panose="020B0604020202020204" pitchFamily="34" charset="0"/>
              <a:buChar char="•"/>
            </a:pPr>
            <a:r>
              <a:rPr lang="en-US" sz="1800" kern="0" dirty="0">
                <a:solidFill>
                  <a:srgbClr val="000000"/>
                </a:solidFill>
              </a:rPr>
              <a:t>Remote Desktop Services Display Clients</a:t>
            </a:r>
            <a:endParaRPr lang="en-US" sz="1800" kern="0" dirty="0"/>
          </a:p>
          <a:p>
            <a:pPr marL="1072515" lvl="1" indent="-304165" defTabSz="914400">
              <a:buClr>
                <a:schemeClr val="tx1"/>
              </a:buClr>
              <a:buFont typeface="Arial,Sans-Serif" panose="020B0604020202020204" pitchFamily="34" charset="0"/>
              <a:buChar char="•"/>
            </a:pPr>
            <a:r>
              <a:rPr lang="en-US" sz="1400" kern="0" dirty="0">
                <a:solidFill>
                  <a:srgbClr val="000000"/>
                </a:solidFill>
              </a:rPr>
              <a:t>Requires RDS Role to be installed and configured</a:t>
            </a:r>
            <a:endParaRPr lang="en-US" sz="1400" kern="0" dirty="0"/>
          </a:p>
          <a:p>
            <a:pPr marL="1072515" lvl="1" indent="-304165" defTabSz="914400">
              <a:buClr>
                <a:schemeClr val="tx1"/>
              </a:buClr>
              <a:buFont typeface="Arial,Sans-Serif" panose="020B0604020202020204" pitchFamily="34" charset="0"/>
              <a:buChar char="•"/>
            </a:pPr>
            <a:r>
              <a:rPr lang="en-US" sz="1400" kern="0" dirty="0">
                <a:solidFill>
                  <a:srgbClr val="000000"/>
                </a:solidFill>
              </a:rPr>
              <a:t>Using </a:t>
            </a:r>
            <a:r>
              <a:rPr lang="en-US" sz="1400" kern="0" dirty="0" err="1">
                <a:solidFill>
                  <a:srgbClr val="000000"/>
                </a:solidFill>
              </a:rPr>
              <a:t>AppLink</a:t>
            </a:r>
            <a:r>
              <a:rPr lang="en-US" sz="1400" kern="0" dirty="0">
                <a:solidFill>
                  <a:srgbClr val="000000"/>
                </a:solidFill>
              </a:rPr>
              <a:t>™ to restrict desktop access</a:t>
            </a:r>
            <a:endParaRPr lang="en-US" sz="1400" kern="0" dirty="0"/>
          </a:p>
          <a:p>
            <a:pPr marL="382905" indent="-382905" defTabSz="914400">
              <a:buClr>
                <a:schemeClr val="tx1"/>
              </a:buClr>
              <a:buFont typeface="Arial,Sans-Serif" panose="020B0604020202020204" pitchFamily="34" charset="0"/>
              <a:buChar char="•"/>
            </a:pPr>
            <a:r>
              <a:rPr lang="en-US" sz="1800" kern="0" dirty="0">
                <a:solidFill>
                  <a:srgbClr val="000000"/>
                </a:solidFill>
              </a:rPr>
              <a:t>Workstation Display Clients </a:t>
            </a:r>
            <a:endParaRPr lang="en-US" sz="1800" kern="0" dirty="0"/>
          </a:p>
          <a:p>
            <a:pPr marL="1072515" lvl="1" indent="-304165" defTabSz="914400">
              <a:buClr>
                <a:schemeClr val="tx1"/>
              </a:buClr>
              <a:buFont typeface="Arial,Sans-Serif" panose="020B0604020202020204" pitchFamily="34" charset="0"/>
              <a:buChar char="•"/>
            </a:pPr>
            <a:r>
              <a:rPr lang="en-US" sz="1400" kern="0" dirty="0">
                <a:solidFill>
                  <a:srgbClr val="000000"/>
                </a:solidFill>
              </a:rPr>
              <a:t>Requires RDP Protocol (1 to 1 relationship)</a:t>
            </a:r>
          </a:p>
          <a:p>
            <a:pPr marL="382905" indent="-382905" defTabSz="914400">
              <a:buClr>
                <a:schemeClr val="tx1"/>
              </a:buClr>
              <a:buFont typeface="Arial,Sans-Serif" panose="020B0604020202020204" pitchFamily="34" charset="0"/>
              <a:buChar char="•"/>
            </a:pPr>
            <a:r>
              <a:rPr lang="en-US" sz="1800" kern="0" dirty="0">
                <a:solidFill>
                  <a:srgbClr val="000000"/>
                </a:solidFill>
              </a:rPr>
              <a:t>VNC Display Clients</a:t>
            </a:r>
            <a:endParaRPr lang="en-US" sz="1800" kern="0" dirty="0">
              <a:cs typeface="Arial"/>
            </a:endParaRPr>
          </a:p>
          <a:p>
            <a:pPr marL="1072515" lvl="1" indent="-304165" defTabSz="914400">
              <a:buClr>
                <a:schemeClr val="tx1"/>
              </a:buClr>
              <a:buFont typeface="Arial,Sans-Serif" panose="020B0604020202020204" pitchFamily="34" charset="0"/>
              <a:buChar char="•"/>
            </a:pPr>
            <a:r>
              <a:rPr lang="en-US" sz="1400" kern="0" dirty="0">
                <a:solidFill>
                  <a:srgbClr val="000000"/>
                </a:solidFill>
              </a:rPr>
              <a:t>May require the installation of VNC on source OS</a:t>
            </a:r>
            <a:endParaRPr lang="en-US" sz="1400" kern="0" dirty="0">
              <a:cs typeface="Arial"/>
            </a:endParaRPr>
          </a:p>
          <a:p>
            <a:pPr marL="1072515" lvl="1" indent="-304165" defTabSz="914400">
              <a:buClr>
                <a:schemeClr val="tx1"/>
              </a:buClr>
              <a:buFont typeface="Arial,Sans-Serif" panose="020B0604020202020204" pitchFamily="34" charset="0"/>
              <a:buChar char="•"/>
            </a:pPr>
            <a:r>
              <a:rPr lang="en-US" sz="1400" kern="0" dirty="0">
                <a:solidFill>
                  <a:srgbClr val="000000"/>
                </a:solidFill>
              </a:rPr>
              <a:t>PanelView Plus and PanelView 5000 terminals are ready</a:t>
            </a:r>
            <a:endParaRPr lang="en-US" sz="1400" kern="0" dirty="0">
              <a:cs typeface="Arial"/>
            </a:endParaRPr>
          </a:p>
          <a:p>
            <a:pPr marL="1072515" lvl="1" indent="-304165" defTabSz="914400">
              <a:buClr>
                <a:schemeClr val="tx1"/>
              </a:buClr>
              <a:buFont typeface="Arial,Sans-Serif" panose="020B0604020202020204" pitchFamily="34" charset="0"/>
              <a:buChar char="•"/>
            </a:pPr>
            <a:r>
              <a:rPr lang="en-US" sz="1400" kern="0" dirty="0">
                <a:solidFill>
                  <a:srgbClr val="000000"/>
                </a:solidFill>
              </a:rPr>
              <a:t>Specify Interaction</a:t>
            </a:r>
            <a:r>
              <a:rPr lang="en-US" sz="1800" kern="0" dirty="0">
                <a:solidFill>
                  <a:srgbClr val="000000"/>
                </a:solidFill>
              </a:rPr>
              <a:t> </a:t>
            </a:r>
            <a:endParaRPr lang="en-US" sz="1800" kern="0" dirty="0"/>
          </a:p>
          <a:p>
            <a:pPr marL="382905" indent="-382905" defTabSz="914400">
              <a:buClr>
                <a:schemeClr val="tx1"/>
              </a:buClr>
              <a:buFont typeface="Arial,Sans-Serif" panose="020B0604020202020204" pitchFamily="34" charset="0"/>
              <a:buChar char="•"/>
            </a:pPr>
            <a:r>
              <a:rPr lang="en-US" sz="1800" kern="0" dirty="0">
                <a:solidFill>
                  <a:srgbClr val="000000"/>
                </a:solidFill>
              </a:rPr>
              <a:t>Camera Display Clients (USB or IP)</a:t>
            </a:r>
            <a:endParaRPr lang="en-US" sz="1800" kern="0" dirty="0"/>
          </a:p>
          <a:p>
            <a:pPr marL="382905" indent="-382905" defTabSz="914400">
              <a:buClr>
                <a:schemeClr val="tx1"/>
              </a:buClr>
              <a:buFont typeface="Arial,Sans-Serif" panose="020B0604020202020204" pitchFamily="34" charset="0"/>
              <a:buChar char="•"/>
            </a:pPr>
            <a:r>
              <a:rPr lang="en-US" sz="1800" kern="0" dirty="0">
                <a:solidFill>
                  <a:srgbClr val="000000"/>
                </a:solidFill>
              </a:rPr>
              <a:t>Terminal Shadow Display Clients</a:t>
            </a:r>
            <a:endParaRPr lang="en-US" sz="1800" kern="0" dirty="0"/>
          </a:p>
          <a:p>
            <a:pPr marL="1072515" lvl="1" indent="-304165" defTabSz="914400">
              <a:buClr>
                <a:schemeClr val="tx1"/>
              </a:buClr>
              <a:buFont typeface="Arial,Sans-Serif" panose="020B0604020202020204" pitchFamily="34" charset="0"/>
              <a:buChar char="•"/>
            </a:pPr>
            <a:r>
              <a:rPr lang="en-US" sz="1400" kern="0" dirty="0">
                <a:solidFill>
                  <a:srgbClr val="000000"/>
                </a:solidFill>
              </a:rPr>
              <a:t>Specify Interaction</a:t>
            </a:r>
          </a:p>
          <a:p>
            <a:pPr marL="382637" indent="-304165" defTabSz="914400">
              <a:buClr>
                <a:schemeClr val="tx1"/>
              </a:buClr>
              <a:buFont typeface="Arial,Sans-Serif" panose="020B0604020202020204" pitchFamily="34" charset="0"/>
              <a:buChar char="•"/>
            </a:pPr>
            <a:r>
              <a:rPr lang="en-US" sz="1800" kern="0" dirty="0">
                <a:solidFill>
                  <a:srgbClr val="000000"/>
                </a:solidFill>
              </a:rPr>
              <a:t>Container Host</a:t>
            </a:r>
          </a:p>
          <a:p>
            <a:pPr marL="1072515" lvl="1" indent="-304165" defTabSz="914400">
              <a:buClr>
                <a:schemeClr val="tx1"/>
              </a:buClr>
              <a:buFont typeface="Arial,Sans-Serif" panose="020B0604020202020204" pitchFamily="34" charset="0"/>
              <a:buChar char="•"/>
            </a:pPr>
            <a:r>
              <a:rPr lang="en-US" sz="1400" kern="0" dirty="0">
                <a:solidFill>
                  <a:srgbClr val="000000"/>
                </a:solidFill>
              </a:rPr>
              <a:t>Firefox Container</a:t>
            </a:r>
            <a:endParaRPr lang="en-US" sz="1400" kern="0" dirty="0"/>
          </a:p>
          <a:p>
            <a:pPr marL="382905" indent="-382905" defTabSz="914400">
              <a:buClr>
                <a:schemeClr val="tx1"/>
              </a:buClr>
              <a:buFont typeface="Arial,Sans-Serif" panose="020B0604020202020204" pitchFamily="34" charset="0"/>
              <a:buChar char="•"/>
            </a:pPr>
            <a:endParaRPr lang="en-US" kern="0" dirty="0"/>
          </a:p>
          <a:p>
            <a:pPr marL="382905" indent="-382905" defTabSz="914400">
              <a:buClr>
                <a:schemeClr val="tx1"/>
              </a:buClr>
              <a:buFont typeface="Arial,Sans-Serif" panose="020B0604020202020204" pitchFamily="34" charset="0"/>
              <a:buChar char="•"/>
            </a:pPr>
            <a:endParaRPr lang="en-US" kern="0" dirty="0"/>
          </a:p>
          <a:p>
            <a:pPr marL="382905" indent="-382905" defTabSz="914400">
              <a:buClr>
                <a:schemeClr val="tx1"/>
              </a:buClr>
              <a:buFont typeface="Arial" panose="020B0604020202020204" pitchFamily="34" charset="0"/>
              <a:buChar char="•"/>
            </a:pPr>
            <a:endParaRPr lang="en-US" kern="0" dirty="0">
              <a:cs typeface="Arial"/>
            </a:endParaRPr>
          </a:p>
          <a:p>
            <a:pPr marL="1072515" lvl="1" indent="-304165" defTabSz="914400">
              <a:buClr>
                <a:schemeClr val="tx1"/>
              </a:buClr>
              <a:buFont typeface="Arial" panose="020B0604020202020204" pitchFamily="34" charset="0"/>
              <a:buChar char="•"/>
            </a:pPr>
            <a:endParaRPr lang="en-US" kern="0" dirty="0">
              <a:cs typeface="Arial"/>
            </a:endParaRPr>
          </a:p>
          <a:p>
            <a:pPr marL="382905" indent="-382905" defTabSz="914400">
              <a:buClr>
                <a:schemeClr val="tx1"/>
              </a:buClr>
              <a:buFont typeface="Arial" panose="020B0604020202020204" pitchFamily="34" charset="0"/>
              <a:buChar char="•"/>
            </a:pPr>
            <a:endParaRPr lang="en-US" kern="0" dirty="0">
              <a:cs typeface="Arial"/>
            </a:endParaRPr>
          </a:p>
        </p:txBody>
      </p:sp>
      <p:sp>
        <p:nvSpPr>
          <p:cNvPr id="15" name="Content Placeholder 5">
            <a:extLst>
              <a:ext uri="{FF2B5EF4-FFF2-40B4-BE49-F238E27FC236}">
                <a16:creationId xmlns:a16="http://schemas.microsoft.com/office/drawing/2014/main" id="{7BC68CF3-F60A-4D20-A3D6-0567E05C92D9}"/>
              </a:ext>
            </a:extLst>
          </p:cNvPr>
          <p:cNvSpPr txBox="1">
            <a:spLocks/>
          </p:cNvSpPr>
          <p:nvPr/>
        </p:nvSpPr>
        <p:spPr>
          <a:xfrm>
            <a:off x="7785435" y="1257300"/>
            <a:ext cx="4024821" cy="4760728"/>
          </a:xfrm>
          <a:prstGeom prst="rect">
            <a:avLst/>
          </a:prstGeom>
        </p:spPr>
        <p:txBody>
          <a:bodyPr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Clr>
                <a:schemeClr val="tx1"/>
              </a:buClr>
              <a:buNone/>
            </a:pPr>
            <a:r>
              <a:rPr lang="en-US" kern="0" dirty="0">
                <a:solidFill>
                  <a:srgbClr val="000000"/>
                </a:solidFill>
              </a:rPr>
              <a:t>MultiMonitor</a:t>
            </a:r>
            <a:endParaRPr lang="en-US" dirty="0">
              <a:solidFill>
                <a:srgbClr val="404040"/>
              </a:solidFill>
              <a:cs typeface="Arial" panose="020B0604020202020204"/>
            </a:endParaRPr>
          </a:p>
          <a:p>
            <a:pPr marL="0" indent="0" defTabSz="914400">
              <a:buClr>
                <a:schemeClr val="tx1"/>
              </a:buClr>
              <a:buNone/>
            </a:pPr>
            <a:r>
              <a:rPr lang="en-US" sz="1600" kern="0" dirty="0">
                <a:solidFill>
                  <a:srgbClr val="000000"/>
                </a:solidFill>
                <a:cs typeface="Arial"/>
              </a:rPr>
              <a:t>Freeform layout </a:t>
            </a:r>
          </a:p>
          <a:p>
            <a:pPr marL="0" indent="0" defTabSz="914400">
              <a:buClr>
                <a:schemeClr val="tx1"/>
              </a:buClr>
              <a:buNone/>
            </a:pPr>
            <a:endParaRPr lang="en-US" sz="800" kern="0" dirty="0">
              <a:solidFill>
                <a:srgbClr val="000000"/>
              </a:solidFill>
              <a:cs typeface="Arial"/>
            </a:endParaRPr>
          </a:p>
          <a:p>
            <a:pPr marL="0" indent="0" defTabSz="914400">
              <a:buClr>
                <a:schemeClr val="tx1"/>
              </a:buClr>
              <a:buNone/>
            </a:pPr>
            <a:r>
              <a:rPr lang="en-US" kern="0" dirty="0">
                <a:solidFill>
                  <a:srgbClr val="000000"/>
                </a:solidFill>
                <a:cs typeface="Arial"/>
              </a:rPr>
              <a:t>4K Resolution </a:t>
            </a:r>
          </a:p>
          <a:p>
            <a:pPr marL="0" indent="0" defTabSz="914400">
              <a:buClr>
                <a:schemeClr val="tx1"/>
              </a:buClr>
              <a:buNone/>
            </a:pPr>
            <a:r>
              <a:rPr lang="en-US" sz="1600" kern="0" dirty="0">
                <a:solidFill>
                  <a:srgbClr val="000000"/>
                </a:solidFill>
                <a:cs typeface="Arial"/>
              </a:rPr>
              <a:t>Support for high resolution 4K monitors</a:t>
            </a:r>
          </a:p>
          <a:p>
            <a:pPr marL="0" indent="0" defTabSz="914400">
              <a:buClr>
                <a:schemeClr val="tx1"/>
              </a:buClr>
              <a:buNone/>
            </a:pPr>
            <a:endParaRPr lang="en-US" sz="800" kern="0" dirty="0">
              <a:solidFill>
                <a:srgbClr val="000000"/>
              </a:solidFill>
              <a:cs typeface="Arial"/>
            </a:endParaRPr>
          </a:p>
          <a:p>
            <a:pPr marL="0" indent="0" defTabSz="914400">
              <a:buClr>
                <a:schemeClr val="tx1"/>
              </a:buClr>
              <a:buNone/>
            </a:pPr>
            <a:r>
              <a:rPr lang="en-US" kern="0" dirty="0">
                <a:solidFill>
                  <a:srgbClr val="000000"/>
                </a:solidFill>
                <a:cs typeface="Arial"/>
              </a:rPr>
              <a:t>Session Tiling</a:t>
            </a:r>
          </a:p>
          <a:p>
            <a:pPr marL="0" indent="0" defTabSz="914400">
              <a:buClr>
                <a:schemeClr val="tx1"/>
              </a:buClr>
              <a:buNone/>
            </a:pPr>
            <a:r>
              <a:rPr lang="en-US" sz="1600" kern="0" dirty="0">
                <a:solidFill>
                  <a:srgbClr val="000000"/>
                </a:solidFill>
                <a:cs typeface="Arial"/>
              </a:rPr>
              <a:t>Tile up to a 5x5 grid of sessions</a:t>
            </a:r>
          </a:p>
          <a:p>
            <a:pPr marL="0" indent="0" defTabSz="914400">
              <a:buClr>
                <a:schemeClr val="tx1"/>
              </a:buClr>
              <a:buNone/>
            </a:pPr>
            <a:endParaRPr lang="en-US" sz="800" kern="0" dirty="0">
              <a:solidFill>
                <a:srgbClr val="000000"/>
              </a:solidFill>
              <a:cs typeface="Arial"/>
            </a:endParaRPr>
          </a:p>
          <a:p>
            <a:pPr marL="0" indent="0" defTabSz="914400">
              <a:buClr>
                <a:schemeClr val="tx1"/>
              </a:buClr>
              <a:buNone/>
            </a:pPr>
            <a:r>
              <a:rPr lang="en-US" kern="0" dirty="0">
                <a:solidFill>
                  <a:srgbClr val="000000"/>
                </a:solidFill>
                <a:cs typeface="Arial"/>
              </a:rPr>
              <a:t>Virtual Screen</a:t>
            </a:r>
          </a:p>
          <a:p>
            <a:pPr marL="0" indent="0" defTabSz="914400">
              <a:buClr>
                <a:schemeClr val="tx1"/>
              </a:buClr>
              <a:buNone/>
            </a:pPr>
            <a:r>
              <a:rPr lang="en-US" sz="1600" kern="0" dirty="0">
                <a:solidFill>
                  <a:srgbClr val="000000"/>
                </a:solidFill>
                <a:cs typeface="Arial"/>
              </a:rPr>
              <a:t>Up to 16 customizable segments</a:t>
            </a:r>
          </a:p>
          <a:p>
            <a:pPr marL="0" indent="0" defTabSz="914400">
              <a:buClr>
                <a:schemeClr val="tx1"/>
              </a:buClr>
              <a:buNone/>
            </a:pPr>
            <a:endParaRPr lang="en-US" sz="800" kern="0" dirty="0">
              <a:solidFill>
                <a:srgbClr val="000000"/>
              </a:solidFill>
              <a:cs typeface="Arial"/>
            </a:endParaRPr>
          </a:p>
          <a:p>
            <a:pPr marL="0" indent="0" defTabSz="914400">
              <a:buClr>
                <a:schemeClr val="tx1"/>
              </a:buClr>
              <a:buNone/>
            </a:pPr>
            <a:r>
              <a:rPr lang="en-US" kern="0" dirty="0">
                <a:solidFill>
                  <a:srgbClr val="000000"/>
                </a:solidFill>
                <a:cs typeface="Arial"/>
              </a:rPr>
              <a:t>Session Scaling </a:t>
            </a:r>
          </a:p>
          <a:p>
            <a:pPr marL="0" indent="0" defTabSz="914400">
              <a:buClr>
                <a:schemeClr val="tx1"/>
              </a:buClr>
              <a:buNone/>
            </a:pPr>
            <a:r>
              <a:rPr lang="en-US" sz="1600" kern="0" dirty="0">
                <a:solidFill>
                  <a:srgbClr val="000000"/>
                </a:solidFill>
                <a:cs typeface="Arial"/>
              </a:rPr>
              <a:t>Scale sessions up or down</a:t>
            </a:r>
          </a:p>
        </p:txBody>
      </p:sp>
    </p:spTree>
    <p:extLst>
      <p:ext uri="{BB962C8B-B14F-4D97-AF65-F5344CB8AC3E}">
        <p14:creationId xmlns:p14="http://schemas.microsoft.com/office/powerpoint/2010/main" val="1306973637"/>
      </p:ext>
    </p:extLst>
  </p:cSld>
  <p:clrMapOvr>
    <a:masterClrMapping/>
  </p:clrMapOvr>
  <p:transition spd="med"/>
</p:sld>
</file>

<file path=ppt/theme/theme1.xml><?xml version="1.0" encoding="utf-8"?>
<a:theme xmlns:a="http://schemas.openxmlformats.org/drawingml/2006/main" name="TITLE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B787623-CDE9-1C4D-8174-BC947BD8A6B3}"/>
    </a:ext>
  </a:extLst>
</a:theme>
</file>

<file path=ppt/theme/theme10.xml><?xml version="1.0" encoding="utf-8"?>
<a:theme xmlns:a="http://schemas.openxmlformats.org/drawingml/2006/main" name="1_TITLE SLIDES">
  <a:themeElements>
    <a:clrScheme name="Rockwell Automation New Brand">
      <a:dk1>
        <a:srgbClr val="000000"/>
      </a:dk1>
      <a:lt1>
        <a:srgbClr val="FFFFFF"/>
      </a:lt1>
      <a:dk2>
        <a:srgbClr val="6D6E71"/>
      </a:dk2>
      <a:lt2>
        <a:srgbClr val="404040"/>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9" id="{635CA169-47B4-4A0F-9D05-0080EC7E47E9}" vid="{7B0A67DE-A413-4C9E-BF5D-CF8A25B69EF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9486224-5991-E54E-8C0F-639C84996D30}"/>
    </a:ext>
  </a:extLst>
</a:theme>
</file>

<file path=ppt/theme/theme3.xml><?xml version="1.0" encoding="utf-8"?>
<a:theme xmlns:a="http://schemas.openxmlformats.org/drawingml/2006/main" name="COLOR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B8E40084-664C-A746-83DE-61594C82FE21}"/>
    </a:ext>
  </a:extLst>
</a:theme>
</file>

<file path=ppt/theme/theme4.xml><?xml version="1.0" encoding="utf-8"?>
<a:theme xmlns:a="http://schemas.openxmlformats.org/drawingml/2006/main" name="SOFT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FBAEEA8-8773-704F-AEC1-48BD78D2EAB2}"/>
    </a:ext>
  </a:extLst>
</a:theme>
</file>

<file path=ppt/theme/theme5.xml><?xml version="1.0" encoding="utf-8"?>
<a:theme xmlns:a="http://schemas.openxmlformats.org/drawingml/2006/main" name="HARD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4CC5B537-63F4-C14B-A65A-A97EA3A9485B}"/>
    </a:ext>
  </a:extLst>
</a:theme>
</file>

<file path=ppt/theme/theme6.xml><?xml version="1.0" encoding="utf-8"?>
<a:theme xmlns:a="http://schemas.openxmlformats.org/drawingml/2006/main" name="DIVIDER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6795762F-A13E-8448-8E50-5195A141DB4B}"/>
    </a:ext>
  </a:extLst>
</a:theme>
</file>

<file path=ppt/theme/theme7.xml><?xml version="1.0" encoding="utf-8"?>
<a:theme xmlns:a="http://schemas.openxmlformats.org/drawingml/2006/main" name="COLOR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36DF97B2-84D0-E34B-B0A9-FDE47613E9AD}"/>
    </a:ext>
  </a:extLst>
</a:theme>
</file>

<file path=ppt/theme/theme8.xml><?xml version="1.0" encoding="utf-8"?>
<a:theme xmlns:a="http://schemas.openxmlformats.org/drawingml/2006/main" name="GRAY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3615D20-BB12-5744-BA9F-E45522ECA27C}"/>
    </a:ext>
  </a:extLst>
</a:theme>
</file>

<file path=ppt/theme/theme9.xml><?xml version="1.0" encoding="utf-8"?>
<a:theme xmlns:a="http://schemas.openxmlformats.org/drawingml/2006/main" name="CLOSING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158F0FED-9453-5549-AA79-13EE3D0DCB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12E0AFC455944BEBCEB3B1128CE9E" ma:contentTypeVersion="10" ma:contentTypeDescription="Create a new document." ma:contentTypeScope="" ma:versionID="171467aa72076905448cd9c9a6741a88">
  <xsd:schema xmlns:xsd="http://www.w3.org/2001/XMLSchema" xmlns:xs="http://www.w3.org/2001/XMLSchema" xmlns:p="http://schemas.microsoft.com/office/2006/metadata/properties" xmlns:ns2="f34d47f4-4a8d-4fd2-9ba9-c311d51c915c" xmlns:ns3="f194bc3b-1f41-4850-b29b-a3e6d26e16b8" targetNamespace="http://schemas.microsoft.com/office/2006/metadata/properties" ma:root="true" ma:fieldsID="814f46c84f5ff8d494fca2381032da58" ns2:_="" ns3:_="">
    <xsd:import namespace="f34d47f4-4a8d-4fd2-9ba9-c311d51c915c"/>
    <xsd:import namespace="f194bc3b-1f41-4850-b29b-a3e6d26e16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d47f4-4a8d-4fd2-9ba9-c311d51c91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94bc3b-1f41-4850-b29b-a3e6d26e16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BFED3B-CA53-4C2A-8FBF-61AF322F5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4d47f4-4a8d-4fd2-9ba9-c311d51c915c"/>
    <ds:schemaRef ds:uri="f194bc3b-1f41-4850-b29b-a3e6d26e1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E10730-0CF4-42BB-B80A-C15270B0562E}">
  <ds:schemaRefs>
    <ds:schemaRef ds:uri="http://schemas.microsoft.com/sharepoint/v3/contenttype/forms"/>
  </ds:schemaRefs>
</ds:datastoreItem>
</file>

<file path=customXml/itemProps3.xml><?xml version="1.0" encoding="utf-8"?>
<ds:datastoreItem xmlns:ds="http://schemas.openxmlformats.org/officeDocument/2006/customXml" ds:itemID="{8BF243A8-3906-42D8-836F-C1585380410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TITLE SLIDES</Template>
  <TotalTime>6764</TotalTime>
  <Words>2715</Words>
  <Application>Microsoft Office PowerPoint</Application>
  <PresentationFormat>Widescreen</PresentationFormat>
  <Paragraphs>521</Paragraphs>
  <Slides>41</Slides>
  <Notes>6</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41</vt:i4>
      </vt:variant>
    </vt:vector>
  </HeadingPairs>
  <TitlesOfParts>
    <vt:vector size="58" baseType="lpstr">
      <vt:lpstr>Arial</vt:lpstr>
      <vt:lpstr>Arial Black</vt:lpstr>
      <vt:lpstr>Arial Narrow</vt:lpstr>
      <vt:lpstr>Arial,Sans-Serif</vt:lpstr>
      <vt:lpstr>Barlow</vt:lpstr>
      <vt:lpstr>Calibri</vt:lpstr>
      <vt:lpstr>Wingdings</vt:lpstr>
      <vt:lpstr>TITLE SLIDES</vt:lpstr>
      <vt:lpstr>WHITE FOOTER CONTENT</vt:lpstr>
      <vt:lpstr>COLOR FOOTER CONTENT</vt:lpstr>
      <vt:lpstr>SOFTWARE SHOWCASES</vt:lpstr>
      <vt:lpstr>HARDWARE SHOWCASES</vt:lpstr>
      <vt:lpstr>DIVIDER SLIDES</vt:lpstr>
      <vt:lpstr>COLOR BACKGROUNDS</vt:lpstr>
      <vt:lpstr>GRAY BACKGROUNDS</vt:lpstr>
      <vt:lpstr>CLOSING SLIDES</vt:lpstr>
      <vt:lpstr>1_TITLE SLIDES</vt:lpstr>
      <vt:lpstr>ThinManager Architecture and Best Practices </vt:lpstr>
      <vt:lpstr>PowerPoint Presentation</vt:lpstr>
      <vt:lpstr>PowerPoint Presentation</vt:lpstr>
      <vt:lpstr>PowerPoint Presentation</vt:lpstr>
      <vt:lpstr>ThinManager®</vt:lpstr>
      <vt:lpstr>PowerPoint Presentation</vt:lpstr>
      <vt:lpstr>PowerPoint Presentation</vt:lpstr>
      <vt:lpstr>PowerPoint Presentation</vt:lpstr>
      <vt:lpstr>PowerPoint Presentation</vt:lpstr>
      <vt:lpstr>ThinManager 12 Container Host Display Client </vt:lpstr>
      <vt:lpstr>Where can the Web Browser Display Client be used Today?</vt:lpstr>
      <vt:lpstr>PowerPoint Presentation</vt:lpstr>
      <vt:lpstr>ThinManager® V-FLEX Licensing Overview</vt:lpstr>
      <vt:lpstr>Step Forward from Legacy Licensing</vt:lpstr>
      <vt:lpstr>Other Licensing Considerations</vt:lpstr>
      <vt:lpstr>FTViewSE &amp; ThinManager Licensing Scenarios</vt:lpstr>
      <vt:lpstr>FTViewSE &amp; ThinManager Licensing Scenarios</vt:lpstr>
      <vt:lpstr>FTViewSE &amp; ThinManager Licensing Scenarios</vt:lpstr>
      <vt:lpstr>PowerPoint Presentation</vt:lpstr>
      <vt:lpstr>ThinManager and High Availability</vt:lpstr>
      <vt:lpstr>PowerPoint Presentation</vt:lpstr>
      <vt:lpstr>PowerPoint Presentation</vt:lpstr>
      <vt:lpstr>PowerPoint Presentation</vt:lpstr>
      <vt:lpstr>PowerPoint Presentation</vt:lpstr>
      <vt:lpstr>PowerPoint Presentation</vt:lpstr>
      <vt:lpstr>PowerPoint Presentation</vt:lpstr>
      <vt:lpstr>ThinManager Security</vt:lpstr>
      <vt:lpstr>PowerPoint Presentation</vt:lpstr>
      <vt:lpstr>PowerPoint Presentation</vt:lpstr>
      <vt:lpstr>PowerPoint Presentation</vt:lpstr>
      <vt:lpstr>ThinManager Communication Ports</vt:lpstr>
      <vt:lpstr>PowerPoint Presentation</vt:lpstr>
      <vt:lpstr>PowerPoint Presentation</vt:lpstr>
      <vt:lpstr>PowerPoint Presentation</vt:lpstr>
      <vt:lpstr>PowerPoint Presentation</vt:lpstr>
      <vt:lpstr>Thin Client is Powered On</vt:lpstr>
      <vt:lpstr>ThinManager Firmware is Delivered</vt:lpstr>
      <vt:lpstr>Terminal Profile is Delivered</vt:lpstr>
      <vt:lpstr>Terminal Profile Content Delivered</vt:lpstr>
      <vt:lpstr>High Availability </vt:lpstr>
      <vt:lpstr>How to Activate ThinManager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Confidential</dc:title>
  <dc:subject>Company Confidential</dc:subject>
  <dc:creator>Nicholas Putman</dc:creator>
  <cp:keywords>Company Confidential</cp:keywords>
  <dc:description>Company Confidential</dc:description>
  <cp:lastModifiedBy>Alexandra Lim</cp:lastModifiedBy>
  <cp:revision>66</cp:revision>
  <dcterms:created xsi:type="dcterms:W3CDTF">2019-08-01T20:10:39Z</dcterms:created>
  <dcterms:modified xsi:type="dcterms:W3CDTF">2021-03-18T14:39:30Z</dcterms:modified>
  <cp:category>Company Confidential</cp:category>
  <cp:contentStatus>Company Confidential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Company Confidential</vt:lpwstr>
  </property>
  <property fmtid="{D5CDD505-2E9C-101B-9397-08002B2CF9AE}" pid="3" name="Author">
    <vt:lpwstr>Rockwell Automation</vt:lpwstr>
  </property>
  <property fmtid="{D5CDD505-2E9C-101B-9397-08002B2CF9AE}" pid="4" name="ContentTypeId">
    <vt:lpwstr>0x010100CFE12E0AFC455944BEBCEB3B1128CE9E</vt:lpwstr>
  </property>
</Properties>
</file>